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8" r:id="rId4"/>
    <p:sldId id="263" r:id="rId5"/>
    <p:sldId id="262" r:id="rId6"/>
    <p:sldId id="267" r:id="rId7"/>
    <p:sldId id="265" r:id="rId8"/>
    <p:sldId id="268" r:id="rId9"/>
    <p:sldId id="269" r:id="rId10"/>
    <p:sldId id="266" r:id="rId11"/>
    <p:sldId id="271" r:id="rId12"/>
    <p:sldId id="272" r:id="rId13"/>
    <p:sldId id="273" r:id="rId14"/>
    <p:sldId id="274" r:id="rId15"/>
    <p:sldId id="270" r:id="rId16"/>
    <p:sldId id="276" r:id="rId17"/>
    <p:sldId id="277" r:id="rId18"/>
    <p:sldId id="278" r:id="rId19"/>
    <p:sldId id="279" r:id="rId20"/>
    <p:sldId id="275" r:id="rId21"/>
    <p:sldId id="280" r:id="rId22"/>
    <p:sldId id="287" r:id="rId23"/>
    <p:sldId id="281" r:id="rId24"/>
    <p:sldId id="282" r:id="rId25"/>
    <p:sldId id="284" r:id="rId26"/>
    <p:sldId id="286" r:id="rId27"/>
    <p:sldId id="288" r:id="rId28"/>
    <p:sldId id="289" r:id="rId29"/>
    <p:sldId id="259" r:id="rId30"/>
    <p:sldId id="260"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4.png"/></Relationships>
</file>

<file path=ppt/diagrams/_rels/data2.xml.rels><?xml version="1.0" encoding="UTF-8" standalone="yes"?>
<Relationships xmlns="http://schemas.openxmlformats.org/package/2006/relationships"><Relationship Id="rId1" Type="http://schemas.openxmlformats.org/officeDocument/2006/relationships/image" Target="../media/image12.png"/></Relationships>
</file>

<file path=ppt/diagrams/_rels/data3.xml.rels><?xml version="1.0" encoding="UTF-8" standalone="yes"?>
<Relationships xmlns="http://schemas.openxmlformats.org/package/2006/relationships"><Relationship Id="rId1" Type="http://schemas.openxmlformats.org/officeDocument/2006/relationships/image" Target="../media/image13.png"/></Relationships>
</file>

<file path=ppt/diagrams/_rels/data4.xml.rels><?xml version="1.0" encoding="UTF-8" standalone="yes"?>
<Relationships xmlns="http://schemas.openxmlformats.org/package/2006/relationships"><Relationship Id="rId1" Type="http://schemas.openxmlformats.org/officeDocument/2006/relationships/image" Target="../media/image14.png"/></Relationships>
</file>

<file path=ppt/diagrams/_rels/data5.xml.rels><?xml version="1.0" encoding="UTF-8" standalone="yes"?>
<Relationships xmlns="http://schemas.openxmlformats.org/package/2006/relationships"><Relationship Id="rId1" Type="http://schemas.openxmlformats.org/officeDocument/2006/relationships/image" Target="../media/image15.png"/></Relationships>
</file>

<file path=ppt/diagrams/_rels/drawing1.xml.rels><?xml version="1.0" encoding="UTF-8" standalone="yes"?>
<Relationships xmlns="http://schemas.openxmlformats.org/package/2006/relationships"><Relationship Id="rId1" Type="http://schemas.openxmlformats.org/officeDocument/2006/relationships/image" Target="../media/image4.png"/></Relationships>
</file>

<file path=ppt/diagrams/_rels/drawing2.xml.rels><?xml version="1.0" encoding="UTF-8" standalone="yes"?>
<Relationships xmlns="http://schemas.openxmlformats.org/package/2006/relationships"><Relationship Id="rId1" Type="http://schemas.openxmlformats.org/officeDocument/2006/relationships/image" Target="../media/image12.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4.png"/></Relationships>
</file>

<file path=ppt/diagrams/_rels/drawing5.xml.rels><?xml version="1.0" encoding="UTF-8" standalone="yes"?>
<Relationships xmlns="http://schemas.openxmlformats.org/package/2006/relationships"><Relationship Id="rId1"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05E631-3168-4856-8A77-DDA383840C88}"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8532EA97-7978-4501-8AE4-2876D3EE9902}">
      <dgm:prSet/>
      <dgm:spPr/>
      <dgm:t>
        <a:bodyPr/>
        <a:lstStyle/>
        <a:p>
          <a:pPr rtl="0"/>
          <a:r>
            <a:rPr lang="es-CO" b="1" u="sng" dirty="0" smtClean="0"/>
            <a:t>La Ley de Dios.</a:t>
          </a:r>
          <a:r>
            <a:rPr lang="es-CO" dirty="0" smtClean="0"/>
            <a:t> El primer punto que debemos tocar aquí es la ley de Dios, los Diez Mandamientos escritos por Dios mismo en dos tabla de piedra, ella es la norma por la cual deben regirse los seres humanos, ya que por ella seremos juzgados: </a:t>
          </a:r>
          <a:r>
            <a:rPr lang="es-CO" dirty="0" smtClean="0">
              <a:solidFill>
                <a:srgbClr val="FF0000"/>
              </a:solidFill>
            </a:rPr>
            <a:t>Santiago 2.12</a:t>
          </a:r>
          <a:r>
            <a:rPr lang="es-CO" dirty="0" smtClean="0"/>
            <a:t> dice: «</a:t>
          </a:r>
          <a:r>
            <a:rPr lang="es-CO" dirty="0" smtClean="0">
              <a:latin typeface="Agency FB" pitchFamily="34" charset="0"/>
            </a:rPr>
            <a:t>Así hablad, y así obrad como los que habéis de ser juzgados por la ley de libertad</a:t>
          </a:r>
          <a:r>
            <a:rPr lang="es-CO" dirty="0" smtClean="0"/>
            <a:t>».</a:t>
          </a:r>
          <a:endParaRPr lang="es-CO" dirty="0"/>
        </a:p>
      </dgm:t>
    </dgm:pt>
    <dgm:pt modelId="{DB3902D1-C604-4B2F-A995-EC241CEC6E9D}" type="parTrans" cxnId="{49FE986D-8B04-451F-9BFE-111125E96922}">
      <dgm:prSet/>
      <dgm:spPr/>
      <dgm:t>
        <a:bodyPr/>
        <a:lstStyle/>
        <a:p>
          <a:endParaRPr lang="es-CO"/>
        </a:p>
      </dgm:t>
    </dgm:pt>
    <dgm:pt modelId="{95310F07-0FC0-4B91-8D92-549325D5047D}" type="sibTrans" cxnId="{49FE986D-8B04-451F-9BFE-111125E96922}">
      <dgm:prSet/>
      <dgm:spPr/>
      <dgm:t>
        <a:bodyPr/>
        <a:lstStyle/>
        <a:p>
          <a:endParaRPr lang="es-CO"/>
        </a:p>
      </dgm:t>
    </dgm:pt>
    <dgm:pt modelId="{FF528E66-EEC9-48A8-9E01-D0CEB9425EFD}">
      <dgm:prSet/>
      <dgm:spPr/>
      <dgm:t>
        <a:bodyPr/>
        <a:lstStyle/>
        <a:p>
          <a:pPr rtl="0"/>
          <a:r>
            <a:rPr lang="es-CO" dirty="0" smtClean="0"/>
            <a:t>El Señor Jesús dividió los 10 Mandamientos en 2, de los primeros 4 dijo: “</a:t>
          </a:r>
          <a:r>
            <a:rPr lang="es-CO" dirty="0" smtClean="0">
              <a:latin typeface="Agency FB" pitchFamily="34" charset="0"/>
            </a:rPr>
            <a:t>Amarás al Señor tu Dios con todo tu corazón, con toda tu alma, con toda tu fuerza y con toda tu mente</a:t>
          </a:r>
          <a:r>
            <a:rPr lang="es-CO" dirty="0" smtClean="0"/>
            <a:t>”, y de los otros 6 dijo: “</a:t>
          </a:r>
          <a:r>
            <a:rPr lang="es-CO" b="1" dirty="0" smtClean="0">
              <a:latin typeface="Agency FB" pitchFamily="34" charset="0"/>
            </a:rPr>
            <a:t>Amarás a tu prójimo como a ti mismo</a:t>
          </a:r>
          <a:r>
            <a:rPr lang="es-CO" dirty="0" smtClean="0"/>
            <a:t>”</a:t>
          </a:r>
          <a:r>
            <a:rPr lang="es-CO" dirty="0" smtClean="0">
              <a:solidFill>
                <a:srgbClr val="FF0000"/>
              </a:solidFill>
            </a:rPr>
            <a:t>(Luc.10:27)</a:t>
          </a:r>
          <a:r>
            <a:rPr lang="es-CO" dirty="0" smtClean="0"/>
            <a:t>.</a:t>
          </a:r>
          <a:endParaRPr lang="es-CO" dirty="0"/>
        </a:p>
      </dgm:t>
    </dgm:pt>
    <dgm:pt modelId="{0549C960-82EC-4EAD-B991-DA824FA89CB3}" type="parTrans" cxnId="{24A49815-4EFB-43E9-918E-FE8430B4B9FE}">
      <dgm:prSet/>
      <dgm:spPr/>
      <dgm:t>
        <a:bodyPr/>
        <a:lstStyle/>
        <a:p>
          <a:endParaRPr lang="es-CO"/>
        </a:p>
      </dgm:t>
    </dgm:pt>
    <dgm:pt modelId="{221593B4-8E58-44F8-9172-0805D454C13F}" type="sibTrans" cxnId="{24A49815-4EFB-43E9-918E-FE8430B4B9FE}">
      <dgm:prSet/>
      <dgm:spPr/>
      <dgm:t>
        <a:bodyPr/>
        <a:lstStyle/>
        <a:p>
          <a:endParaRPr lang="es-CO"/>
        </a:p>
      </dgm:t>
    </dgm:pt>
    <dgm:pt modelId="{8D93A967-5378-4F60-9FDE-CFE1FA621C65}">
      <dgm:prSet/>
      <dgm:spPr/>
      <dgm:t>
        <a:bodyPr/>
        <a:lstStyle/>
        <a:p>
          <a:pPr rtl="0"/>
          <a:r>
            <a:rPr lang="es-CO" dirty="0" smtClean="0"/>
            <a:t> Es decir que debemos tratar a nuestro prójimo, como quisiéramos ser tratados por ellos. </a:t>
          </a:r>
          <a:endParaRPr lang="es-CO" dirty="0"/>
        </a:p>
      </dgm:t>
    </dgm:pt>
    <dgm:pt modelId="{83E5D223-4E5A-4578-9A22-B8EBEB116C81}" type="parTrans" cxnId="{590D9838-F6B7-46A8-9B43-7EDA2B9A600C}">
      <dgm:prSet/>
      <dgm:spPr/>
      <dgm:t>
        <a:bodyPr/>
        <a:lstStyle/>
        <a:p>
          <a:endParaRPr lang="es-CO"/>
        </a:p>
      </dgm:t>
    </dgm:pt>
    <dgm:pt modelId="{38435B56-B4DD-4434-8FA8-76566F67715F}" type="sibTrans" cxnId="{590D9838-F6B7-46A8-9B43-7EDA2B9A600C}">
      <dgm:prSet/>
      <dgm:spPr/>
      <dgm:t>
        <a:bodyPr/>
        <a:lstStyle/>
        <a:p>
          <a:endParaRPr lang="es-CO"/>
        </a:p>
      </dgm:t>
    </dgm:pt>
    <dgm:pt modelId="{221C025C-CC59-43F2-B9AC-6BDB9B1B86A4}" type="pres">
      <dgm:prSet presAssocID="{1905E631-3168-4856-8A77-DDA383840C88}" presName="Name0" presStyleCnt="0">
        <dgm:presLayoutVars>
          <dgm:chMax val="7"/>
          <dgm:dir/>
          <dgm:animLvl val="lvl"/>
          <dgm:resizeHandles val="exact"/>
        </dgm:presLayoutVars>
      </dgm:prSet>
      <dgm:spPr/>
      <dgm:t>
        <a:bodyPr/>
        <a:lstStyle/>
        <a:p>
          <a:endParaRPr lang="es-CO"/>
        </a:p>
      </dgm:t>
    </dgm:pt>
    <dgm:pt modelId="{F6139F94-9C8C-4ADF-870B-F2E4B013DFD9}" type="pres">
      <dgm:prSet presAssocID="{8532EA97-7978-4501-8AE4-2876D3EE9902}" presName="circle1" presStyleLbl="node1" presStyleIdx="0" presStyleCnt="1"/>
      <dgm:spPr>
        <a:blipFill rotWithShape="0">
          <a:blip xmlns:r="http://schemas.openxmlformats.org/officeDocument/2006/relationships" r:embed="rId1"/>
          <a:stretch>
            <a:fillRect/>
          </a:stretch>
        </a:blipFill>
      </dgm:spPr>
    </dgm:pt>
    <dgm:pt modelId="{6CDBFDF1-1187-49E8-AFFD-3B94F1FB5328}" type="pres">
      <dgm:prSet presAssocID="{8532EA97-7978-4501-8AE4-2876D3EE9902}" presName="space" presStyleCnt="0"/>
      <dgm:spPr/>
    </dgm:pt>
    <dgm:pt modelId="{4F329CE3-FA5E-421B-A46C-6160884860D8}" type="pres">
      <dgm:prSet presAssocID="{8532EA97-7978-4501-8AE4-2876D3EE9902}" presName="rect1" presStyleLbl="alignAcc1" presStyleIdx="0" presStyleCnt="1"/>
      <dgm:spPr/>
      <dgm:t>
        <a:bodyPr/>
        <a:lstStyle/>
        <a:p>
          <a:endParaRPr lang="es-CO"/>
        </a:p>
      </dgm:t>
    </dgm:pt>
    <dgm:pt modelId="{99FC33E0-DC6D-40F2-812D-AF9E94ABD278}" type="pres">
      <dgm:prSet presAssocID="{8532EA97-7978-4501-8AE4-2876D3EE9902}" presName="rect1ParTx" presStyleLbl="alignAcc1" presStyleIdx="0" presStyleCnt="1">
        <dgm:presLayoutVars>
          <dgm:chMax val="1"/>
          <dgm:bulletEnabled val="1"/>
        </dgm:presLayoutVars>
      </dgm:prSet>
      <dgm:spPr/>
      <dgm:t>
        <a:bodyPr/>
        <a:lstStyle/>
        <a:p>
          <a:endParaRPr lang="es-CO"/>
        </a:p>
      </dgm:t>
    </dgm:pt>
    <dgm:pt modelId="{05105E8D-5890-4005-A1ED-59CCF80653E4}" type="pres">
      <dgm:prSet presAssocID="{8532EA97-7978-4501-8AE4-2876D3EE9902}" presName="rect1ChTx" presStyleLbl="alignAcc1" presStyleIdx="0" presStyleCnt="1">
        <dgm:presLayoutVars>
          <dgm:bulletEnabled val="1"/>
        </dgm:presLayoutVars>
      </dgm:prSet>
      <dgm:spPr/>
      <dgm:t>
        <a:bodyPr/>
        <a:lstStyle/>
        <a:p>
          <a:endParaRPr lang="es-CO"/>
        </a:p>
      </dgm:t>
    </dgm:pt>
  </dgm:ptLst>
  <dgm:cxnLst>
    <dgm:cxn modelId="{BDB59543-8A88-4F58-B2EA-405F27B18C9A}" type="presOf" srcId="{8D93A967-5378-4F60-9FDE-CFE1FA621C65}" destId="{05105E8D-5890-4005-A1ED-59CCF80653E4}" srcOrd="0" destOrd="1" presId="urn:microsoft.com/office/officeart/2005/8/layout/target3"/>
    <dgm:cxn modelId="{D63F7B44-6FCF-4A45-8AF5-20D58B169176}" type="presOf" srcId="{1905E631-3168-4856-8A77-DDA383840C88}" destId="{221C025C-CC59-43F2-B9AC-6BDB9B1B86A4}" srcOrd="0" destOrd="0" presId="urn:microsoft.com/office/officeart/2005/8/layout/target3"/>
    <dgm:cxn modelId="{2E3E5D1E-5B3E-4B11-BFC5-261536BA8BE8}" type="presOf" srcId="{FF528E66-EEC9-48A8-9E01-D0CEB9425EFD}" destId="{05105E8D-5890-4005-A1ED-59CCF80653E4}" srcOrd="0" destOrd="0" presId="urn:microsoft.com/office/officeart/2005/8/layout/target3"/>
    <dgm:cxn modelId="{590D9838-F6B7-46A8-9B43-7EDA2B9A600C}" srcId="{8532EA97-7978-4501-8AE4-2876D3EE9902}" destId="{8D93A967-5378-4F60-9FDE-CFE1FA621C65}" srcOrd="1" destOrd="0" parTransId="{83E5D223-4E5A-4578-9A22-B8EBEB116C81}" sibTransId="{38435B56-B4DD-4434-8FA8-76566F67715F}"/>
    <dgm:cxn modelId="{C8ABD6AE-D381-4E6E-A218-A743947E46BB}" type="presOf" srcId="{8532EA97-7978-4501-8AE4-2876D3EE9902}" destId="{99FC33E0-DC6D-40F2-812D-AF9E94ABD278}" srcOrd="1" destOrd="0" presId="urn:microsoft.com/office/officeart/2005/8/layout/target3"/>
    <dgm:cxn modelId="{32F44FB8-43AE-4B85-9E3C-D51C2CD12807}" type="presOf" srcId="{8532EA97-7978-4501-8AE4-2876D3EE9902}" destId="{4F329CE3-FA5E-421B-A46C-6160884860D8}" srcOrd="0" destOrd="0" presId="urn:microsoft.com/office/officeart/2005/8/layout/target3"/>
    <dgm:cxn modelId="{24A49815-4EFB-43E9-918E-FE8430B4B9FE}" srcId="{8532EA97-7978-4501-8AE4-2876D3EE9902}" destId="{FF528E66-EEC9-48A8-9E01-D0CEB9425EFD}" srcOrd="0" destOrd="0" parTransId="{0549C960-82EC-4EAD-B991-DA824FA89CB3}" sibTransId="{221593B4-8E58-44F8-9172-0805D454C13F}"/>
    <dgm:cxn modelId="{49FE986D-8B04-451F-9BFE-111125E96922}" srcId="{1905E631-3168-4856-8A77-DDA383840C88}" destId="{8532EA97-7978-4501-8AE4-2876D3EE9902}" srcOrd="0" destOrd="0" parTransId="{DB3902D1-C604-4B2F-A995-EC241CEC6E9D}" sibTransId="{95310F07-0FC0-4B91-8D92-549325D5047D}"/>
    <dgm:cxn modelId="{58C79E56-BC78-4B91-9F27-33D344566DF8}" type="presParOf" srcId="{221C025C-CC59-43F2-B9AC-6BDB9B1B86A4}" destId="{F6139F94-9C8C-4ADF-870B-F2E4B013DFD9}" srcOrd="0" destOrd="0" presId="urn:microsoft.com/office/officeart/2005/8/layout/target3"/>
    <dgm:cxn modelId="{29E8F574-8895-4486-B7F1-8A6D07A07C34}" type="presParOf" srcId="{221C025C-CC59-43F2-B9AC-6BDB9B1B86A4}" destId="{6CDBFDF1-1187-49E8-AFFD-3B94F1FB5328}" srcOrd="1" destOrd="0" presId="urn:microsoft.com/office/officeart/2005/8/layout/target3"/>
    <dgm:cxn modelId="{89B8D61F-5A9B-4838-BC04-2A334F8EA7C2}" type="presParOf" srcId="{221C025C-CC59-43F2-B9AC-6BDB9B1B86A4}" destId="{4F329CE3-FA5E-421B-A46C-6160884860D8}" srcOrd="2" destOrd="0" presId="urn:microsoft.com/office/officeart/2005/8/layout/target3"/>
    <dgm:cxn modelId="{F36638D9-9F84-4F7B-A045-4CECB32B09AF}" type="presParOf" srcId="{221C025C-CC59-43F2-B9AC-6BDB9B1B86A4}" destId="{99FC33E0-DC6D-40F2-812D-AF9E94ABD278}" srcOrd="3" destOrd="0" presId="urn:microsoft.com/office/officeart/2005/8/layout/target3"/>
    <dgm:cxn modelId="{F6ABFDC2-8441-4078-AE91-F3942443CED7}" type="presParOf" srcId="{221C025C-CC59-43F2-B9AC-6BDB9B1B86A4}" destId="{05105E8D-5890-4005-A1ED-59CCF80653E4}" srcOrd="4" destOrd="0" presId="urn:microsoft.com/office/officeart/2005/8/layout/target3"/>
  </dgm:cxnLst>
  <dgm:bg>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FE774-99C5-4F07-97B9-40935987E611}"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C11D4720-FE73-4D24-839B-4ED17B13CCA3}">
      <dgm:prSet/>
      <dgm:spPr/>
      <dgm:t>
        <a:bodyPr/>
        <a:lstStyle/>
        <a:p>
          <a:pPr rtl="0"/>
          <a:r>
            <a:rPr lang="es-CO" b="1" dirty="0" smtClean="0">
              <a:solidFill>
                <a:srgbClr val="FF0000"/>
              </a:solidFill>
            </a:rPr>
            <a:t>Primero.</a:t>
          </a:r>
          <a:r>
            <a:rPr lang="es-CO" dirty="0" smtClean="0"/>
            <a:t> Aquí está hablando del excesivo trabajo impuesto por los más poderosos sobre los más pobres imponiéndoles cargas difíciles de llevar. </a:t>
          </a:r>
          <a:r>
            <a:rPr lang="es-CO" b="1" dirty="0" smtClean="0">
              <a:solidFill>
                <a:srgbClr val="FF0000"/>
              </a:solidFill>
            </a:rPr>
            <a:t>Segundo.</a:t>
          </a:r>
          <a:r>
            <a:rPr lang="es-CO" dirty="0" smtClean="0"/>
            <a:t> Note que está hablando de los «hijos de Israel», los que debían obedecer las leyes de Dios recomendadas por Abrahán a sus hijos </a:t>
          </a:r>
          <a:r>
            <a:rPr lang="es-CO" dirty="0" smtClean="0">
              <a:solidFill>
                <a:srgbClr val="FF0000"/>
              </a:solidFill>
            </a:rPr>
            <a:t>(lea Gén.18:19,29)</a:t>
          </a:r>
          <a:r>
            <a:rPr lang="es-CO" dirty="0" smtClean="0"/>
            <a:t>, pero que debido a la esclavitud no podían obedecerlas:</a:t>
          </a:r>
          <a:endParaRPr lang="es-CO" dirty="0"/>
        </a:p>
      </dgm:t>
    </dgm:pt>
    <dgm:pt modelId="{B24BB7D2-E43D-4777-A9EE-A1BDC4245F95}" type="parTrans" cxnId="{0A801ABF-E5D8-4537-A55D-49D822C22C55}">
      <dgm:prSet/>
      <dgm:spPr/>
      <dgm:t>
        <a:bodyPr/>
        <a:lstStyle/>
        <a:p>
          <a:endParaRPr lang="es-CO"/>
        </a:p>
      </dgm:t>
    </dgm:pt>
    <dgm:pt modelId="{6D95AD9A-AA95-4F8C-957D-EA69B73ECD0F}" type="sibTrans" cxnId="{0A801ABF-E5D8-4537-A55D-49D822C22C55}">
      <dgm:prSet/>
      <dgm:spPr/>
      <dgm:t>
        <a:bodyPr/>
        <a:lstStyle/>
        <a:p>
          <a:endParaRPr lang="es-CO"/>
        </a:p>
      </dgm:t>
    </dgm:pt>
    <dgm:pt modelId="{BF019317-DDB7-4944-89E6-5CD33545C52E}">
      <dgm:prSet/>
      <dgm:spPr/>
      <dgm:t>
        <a:bodyPr/>
        <a:lstStyle/>
        <a:p>
          <a:pPr rtl="0"/>
          <a:r>
            <a:rPr lang="es-CO" dirty="0" smtClean="0"/>
            <a:t>Especialmente no podían santificar el séptimo día que Dios había dicho: «</a:t>
          </a:r>
          <a:r>
            <a:rPr lang="es-CO" b="1" dirty="0" smtClean="0">
              <a:latin typeface="Agency FB" pitchFamily="34" charset="0"/>
            </a:rPr>
            <a:t>Acordarte has del día del sábado, para santificarlo. </a:t>
          </a:r>
          <a:r>
            <a:rPr lang="es-CO" b="1" baseline="30000" dirty="0" smtClean="0">
              <a:latin typeface="Agency FB" pitchFamily="34" charset="0"/>
            </a:rPr>
            <a:t>9 </a:t>
          </a:r>
          <a:r>
            <a:rPr lang="es-CO" b="1" dirty="0" smtClean="0">
              <a:latin typeface="Agency FB" pitchFamily="34" charset="0"/>
            </a:rPr>
            <a:t>Seis días trabajarás, y harás toda tu obra;</a:t>
          </a:r>
          <a:r>
            <a:rPr lang="es-CO" b="1" baseline="30000" dirty="0" smtClean="0">
              <a:latin typeface="Agency FB" pitchFamily="34" charset="0"/>
            </a:rPr>
            <a:t>10 </a:t>
          </a:r>
          <a:r>
            <a:rPr lang="es-CO" b="1" dirty="0" smtClean="0">
              <a:latin typeface="Agency FB" pitchFamily="34" charset="0"/>
            </a:rPr>
            <a:t>Mas el séptimo día será sábado a Jehová tu Dios: no hagas obra ninguna, tú; ni tu hijo, ni tu hija; ni tu siervo, ni tu criada; ni tu bestia, ni tu extranjero, que está dentro de tus puertas: </a:t>
          </a:r>
          <a:r>
            <a:rPr lang="es-CO" b="1" baseline="30000" dirty="0" smtClean="0">
              <a:latin typeface="Agency FB" pitchFamily="34" charset="0"/>
            </a:rPr>
            <a:t>11 </a:t>
          </a:r>
          <a:r>
            <a:rPr lang="es-CO" b="1" dirty="0" smtClean="0">
              <a:latin typeface="Agency FB" pitchFamily="34" charset="0"/>
            </a:rPr>
            <a:t>Porque en seis días hizo Jehová los cielos y la tierra, la mar y todas las cosas que en ellos hay; y en el día séptimo reposó: por tanto Jehová bendijo al día del sábado, y lo santificó</a:t>
          </a:r>
          <a:r>
            <a:rPr lang="es-CO" dirty="0" smtClean="0"/>
            <a:t>» </a:t>
          </a:r>
          <a:r>
            <a:rPr lang="es-CO" dirty="0" smtClean="0">
              <a:solidFill>
                <a:srgbClr val="FF0000"/>
              </a:solidFill>
            </a:rPr>
            <a:t>(Éxo.20:8-11).</a:t>
          </a:r>
          <a:endParaRPr lang="es-CO" dirty="0">
            <a:solidFill>
              <a:srgbClr val="FF0000"/>
            </a:solidFill>
          </a:endParaRPr>
        </a:p>
      </dgm:t>
    </dgm:pt>
    <dgm:pt modelId="{85C6F490-F745-4623-A961-8809A6947225}" type="parTrans" cxnId="{882A9B86-F006-4C06-A4EB-0AEE801AE0A7}">
      <dgm:prSet/>
      <dgm:spPr/>
      <dgm:t>
        <a:bodyPr/>
        <a:lstStyle/>
        <a:p>
          <a:endParaRPr lang="es-CO"/>
        </a:p>
      </dgm:t>
    </dgm:pt>
    <dgm:pt modelId="{B3D192EE-4E00-49EB-9B31-B81B7F8015E9}" type="sibTrans" cxnId="{882A9B86-F006-4C06-A4EB-0AEE801AE0A7}">
      <dgm:prSet/>
      <dgm:spPr/>
      <dgm:t>
        <a:bodyPr/>
        <a:lstStyle/>
        <a:p>
          <a:endParaRPr lang="es-CO"/>
        </a:p>
      </dgm:t>
    </dgm:pt>
    <dgm:pt modelId="{2C999D23-A484-49FD-B8FA-823AE655DAE2}" type="pres">
      <dgm:prSet presAssocID="{8C4FE774-99C5-4F07-97B9-40935987E611}" presName="Name0" presStyleCnt="0">
        <dgm:presLayoutVars>
          <dgm:chMax val="7"/>
          <dgm:dir/>
          <dgm:animLvl val="lvl"/>
          <dgm:resizeHandles val="exact"/>
        </dgm:presLayoutVars>
      </dgm:prSet>
      <dgm:spPr/>
      <dgm:t>
        <a:bodyPr/>
        <a:lstStyle/>
        <a:p>
          <a:endParaRPr lang="es-CO"/>
        </a:p>
      </dgm:t>
    </dgm:pt>
    <dgm:pt modelId="{B176E73C-A982-4BB0-A86B-A82080AFDCCE}" type="pres">
      <dgm:prSet presAssocID="{C11D4720-FE73-4D24-839B-4ED17B13CCA3}" presName="circle1" presStyleLbl="node1" presStyleIdx="0" presStyleCnt="1"/>
      <dgm:spPr>
        <a:blipFill rotWithShape="0">
          <a:blip xmlns:r="http://schemas.openxmlformats.org/officeDocument/2006/relationships" r:embed="rId1"/>
          <a:stretch>
            <a:fillRect/>
          </a:stretch>
        </a:blipFill>
      </dgm:spPr>
    </dgm:pt>
    <dgm:pt modelId="{F56AEA3A-93F2-45B9-B09C-7ED7DF38AC97}" type="pres">
      <dgm:prSet presAssocID="{C11D4720-FE73-4D24-839B-4ED17B13CCA3}" presName="space" presStyleCnt="0"/>
      <dgm:spPr/>
    </dgm:pt>
    <dgm:pt modelId="{0C3F6193-D289-4E8F-A83C-41D59EBE0124}" type="pres">
      <dgm:prSet presAssocID="{C11D4720-FE73-4D24-839B-4ED17B13CCA3}" presName="rect1" presStyleLbl="alignAcc1" presStyleIdx="0" presStyleCnt="1"/>
      <dgm:spPr/>
      <dgm:t>
        <a:bodyPr/>
        <a:lstStyle/>
        <a:p>
          <a:endParaRPr lang="es-CO"/>
        </a:p>
      </dgm:t>
    </dgm:pt>
    <dgm:pt modelId="{3DA86367-48F0-455B-9510-E47B534491B5}" type="pres">
      <dgm:prSet presAssocID="{C11D4720-FE73-4D24-839B-4ED17B13CCA3}" presName="rect1ParTx" presStyleLbl="alignAcc1" presStyleIdx="0" presStyleCnt="1">
        <dgm:presLayoutVars>
          <dgm:chMax val="1"/>
          <dgm:bulletEnabled val="1"/>
        </dgm:presLayoutVars>
      </dgm:prSet>
      <dgm:spPr/>
      <dgm:t>
        <a:bodyPr/>
        <a:lstStyle/>
        <a:p>
          <a:endParaRPr lang="es-CO"/>
        </a:p>
      </dgm:t>
    </dgm:pt>
    <dgm:pt modelId="{85EE4F11-BCC2-4A50-A29D-0E0D9BA9DADB}" type="pres">
      <dgm:prSet presAssocID="{C11D4720-FE73-4D24-839B-4ED17B13CCA3}" presName="rect1ChTx" presStyleLbl="alignAcc1" presStyleIdx="0" presStyleCnt="1">
        <dgm:presLayoutVars>
          <dgm:bulletEnabled val="1"/>
        </dgm:presLayoutVars>
      </dgm:prSet>
      <dgm:spPr/>
      <dgm:t>
        <a:bodyPr/>
        <a:lstStyle/>
        <a:p>
          <a:endParaRPr lang="es-CO"/>
        </a:p>
      </dgm:t>
    </dgm:pt>
  </dgm:ptLst>
  <dgm:cxnLst>
    <dgm:cxn modelId="{DC95D0AB-768C-4305-8CF3-DFEA3C64508A}" type="presOf" srcId="{C11D4720-FE73-4D24-839B-4ED17B13CCA3}" destId="{3DA86367-48F0-455B-9510-E47B534491B5}" srcOrd="1" destOrd="0" presId="urn:microsoft.com/office/officeart/2005/8/layout/target3"/>
    <dgm:cxn modelId="{0A801ABF-E5D8-4537-A55D-49D822C22C55}" srcId="{8C4FE774-99C5-4F07-97B9-40935987E611}" destId="{C11D4720-FE73-4D24-839B-4ED17B13CCA3}" srcOrd="0" destOrd="0" parTransId="{B24BB7D2-E43D-4777-A9EE-A1BDC4245F95}" sibTransId="{6D95AD9A-AA95-4F8C-957D-EA69B73ECD0F}"/>
    <dgm:cxn modelId="{5DE35925-2868-4823-8717-E45E635C0FC9}" type="presOf" srcId="{C11D4720-FE73-4D24-839B-4ED17B13CCA3}" destId="{0C3F6193-D289-4E8F-A83C-41D59EBE0124}" srcOrd="0" destOrd="0" presId="urn:microsoft.com/office/officeart/2005/8/layout/target3"/>
    <dgm:cxn modelId="{5648C374-321A-4C08-B27F-D9B32AD8C44F}" type="presOf" srcId="{8C4FE774-99C5-4F07-97B9-40935987E611}" destId="{2C999D23-A484-49FD-B8FA-823AE655DAE2}" srcOrd="0" destOrd="0" presId="urn:microsoft.com/office/officeart/2005/8/layout/target3"/>
    <dgm:cxn modelId="{17FBACF0-7AF1-4BE3-A1AF-A4AF19070112}" type="presOf" srcId="{BF019317-DDB7-4944-89E6-5CD33545C52E}" destId="{85EE4F11-BCC2-4A50-A29D-0E0D9BA9DADB}" srcOrd="0" destOrd="0" presId="urn:microsoft.com/office/officeart/2005/8/layout/target3"/>
    <dgm:cxn modelId="{882A9B86-F006-4C06-A4EB-0AEE801AE0A7}" srcId="{C11D4720-FE73-4D24-839B-4ED17B13CCA3}" destId="{BF019317-DDB7-4944-89E6-5CD33545C52E}" srcOrd="0" destOrd="0" parTransId="{85C6F490-F745-4623-A961-8809A6947225}" sibTransId="{B3D192EE-4E00-49EB-9B31-B81B7F8015E9}"/>
    <dgm:cxn modelId="{E00EC750-7022-4DDE-B780-8BCFA87214C1}" type="presParOf" srcId="{2C999D23-A484-49FD-B8FA-823AE655DAE2}" destId="{B176E73C-A982-4BB0-A86B-A82080AFDCCE}" srcOrd="0" destOrd="0" presId="urn:microsoft.com/office/officeart/2005/8/layout/target3"/>
    <dgm:cxn modelId="{7EEE6F6D-E2DB-41B2-87A0-E31A02503211}" type="presParOf" srcId="{2C999D23-A484-49FD-B8FA-823AE655DAE2}" destId="{F56AEA3A-93F2-45B9-B09C-7ED7DF38AC97}" srcOrd="1" destOrd="0" presId="urn:microsoft.com/office/officeart/2005/8/layout/target3"/>
    <dgm:cxn modelId="{55A79354-B640-4571-9D4F-9B19ADB2AD43}" type="presParOf" srcId="{2C999D23-A484-49FD-B8FA-823AE655DAE2}" destId="{0C3F6193-D289-4E8F-A83C-41D59EBE0124}" srcOrd="2" destOrd="0" presId="urn:microsoft.com/office/officeart/2005/8/layout/target3"/>
    <dgm:cxn modelId="{CB3A7B15-E14C-4BA1-B219-B856E3AB25F6}" type="presParOf" srcId="{2C999D23-A484-49FD-B8FA-823AE655DAE2}" destId="{3DA86367-48F0-455B-9510-E47B534491B5}" srcOrd="3" destOrd="0" presId="urn:microsoft.com/office/officeart/2005/8/layout/target3"/>
    <dgm:cxn modelId="{3EADD752-AE3A-49B8-B8B2-4FF95B4C238E}" type="presParOf" srcId="{2C999D23-A484-49FD-B8FA-823AE655DAE2}" destId="{85EE4F11-BCC2-4A50-A29D-0E0D9BA9DADB}" srcOrd="4" destOrd="0" presId="urn:microsoft.com/office/officeart/2005/8/layout/target3"/>
  </dgm:cxnLst>
  <dgm:bg>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B7B37F5-4ACE-4CBA-AAB9-DD02B3D184C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37917A74-14E1-47E4-9BE1-025BE06FBEE6}">
      <dgm:prSet/>
      <dgm:spPr/>
      <dgm:t>
        <a:bodyPr/>
        <a:lstStyle/>
        <a:p>
          <a:pPr rtl="0"/>
          <a:r>
            <a:rPr lang="es-CO" dirty="0" smtClean="0"/>
            <a:t>1)…demandando a los Egipcios vasos de plata, y vasos de oro, y vestidos. Y Jehová dio gracia al pueblo delante de los Egipcios, y prestáronles, y ellos despojaron a los Egipcios </a:t>
          </a:r>
          <a:r>
            <a:rPr lang="es-CO" dirty="0" smtClean="0">
              <a:solidFill>
                <a:srgbClr val="FF0000"/>
              </a:solidFill>
            </a:rPr>
            <a:t>(Éxo.12:35,36)</a:t>
          </a:r>
          <a:r>
            <a:rPr lang="es-CO" dirty="0" smtClean="0"/>
            <a:t>.</a:t>
          </a:r>
          <a:endParaRPr lang="es-CO" dirty="0"/>
        </a:p>
      </dgm:t>
    </dgm:pt>
    <dgm:pt modelId="{8C02AD4A-3B9C-494F-BCC9-9F5B32019E87}" type="parTrans" cxnId="{87D8EB40-A30F-43F4-96C9-ADDBCF77C224}">
      <dgm:prSet/>
      <dgm:spPr/>
      <dgm:t>
        <a:bodyPr/>
        <a:lstStyle/>
        <a:p>
          <a:endParaRPr lang="es-CO"/>
        </a:p>
      </dgm:t>
    </dgm:pt>
    <dgm:pt modelId="{6F71D115-43B5-434C-9758-FA825918CFB5}" type="sibTrans" cxnId="{87D8EB40-A30F-43F4-96C9-ADDBCF77C224}">
      <dgm:prSet/>
      <dgm:spPr/>
      <dgm:t>
        <a:bodyPr/>
        <a:lstStyle/>
        <a:p>
          <a:endParaRPr lang="es-CO"/>
        </a:p>
      </dgm:t>
    </dgm:pt>
    <dgm:pt modelId="{7E26A4CC-49E8-4A9B-B951-CACFEFACC20C}">
      <dgm:prSet/>
      <dgm:spPr/>
      <dgm:t>
        <a:bodyPr/>
        <a:lstStyle/>
        <a:p>
          <a:pPr rtl="0"/>
          <a:r>
            <a:rPr lang="es-CO" dirty="0" smtClean="0"/>
            <a:t>2)… hizo Jehová, que la mar se retirase por un gran viento oriental toda aquella noche, y tornó la mar, en seco, y las aguas fueron partidas. Entonces los hijos de Israel entraron por medio de la mar en seco; teniendo las aguas como un muro a su diestra y a su siniestra </a:t>
          </a:r>
          <a:r>
            <a:rPr lang="es-CO" dirty="0" smtClean="0">
              <a:solidFill>
                <a:srgbClr val="FF0000"/>
              </a:solidFill>
            </a:rPr>
            <a:t>(Éxo.14:21,22).</a:t>
          </a:r>
          <a:endParaRPr lang="es-CO" dirty="0">
            <a:solidFill>
              <a:srgbClr val="FF0000"/>
            </a:solidFill>
          </a:endParaRPr>
        </a:p>
      </dgm:t>
    </dgm:pt>
    <dgm:pt modelId="{0CFF8AD7-C1D5-4FD4-A113-AA0740872ECF}" type="parTrans" cxnId="{44485CC1-EAB0-4EDA-BF1F-82365D85F6E0}">
      <dgm:prSet/>
      <dgm:spPr/>
      <dgm:t>
        <a:bodyPr/>
        <a:lstStyle/>
        <a:p>
          <a:endParaRPr lang="es-CO"/>
        </a:p>
      </dgm:t>
    </dgm:pt>
    <dgm:pt modelId="{2C8213B7-8AF5-483F-B07C-1000EC1C24EC}" type="sibTrans" cxnId="{44485CC1-EAB0-4EDA-BF1F-82365D85F6E0}">
      <dgm:prSet/>
      <dgm:spPr/>
      <dgm:t>
        <a:bodyPr/>
        <a:lstStyle/>
        <a:p>
          <a:endParaRPr lang="es-CO"/>
        </a:p>
      </dgm:t>
    </dgm:pt>
    <dgm:pt modelId="{E76918D5-29AC-4ED4-8D15-904E43A91DAE}" type="pres">
      <dgm:prSet presAssocID="{BB7B37F5-4ACE-4CBA-AAB9-DD02B3D184C4}" presName="Name0" presStyleCnt="0">
        <dgm:presLayoutVars>
          <dgm:chMax val="7"/>
          <dgm:dir/>
          <dgm:animLvl val="lvl"/>
          <dgm:resizeHandles val="exact"/>
        </dgm:presLayoutVars>
      </dgm:prSet>
      <dgm:spPr/>
      <dgm:t>
        <a:bodyPr/>
        <a:lstStyle/>
        <a:p>
          <a:endParaRPr lang="es-CO"/>
        </a:p>
      </dgm:t>
    </dgm:pt>
    <dgm:pt modelId="{5ED0E576-74C3-4988-B050-15F03946E19D}" type="pres">
      <dgm:prSet presAssocID="{37917A74-14E1-47E4-9BE1-025BE06FBEE6}" presName="circle1" presStyleLbl="node1" presStyleIdx="0" presStyleCnt="1"/>
      <dgm:spPr>
        <a:blipFill rotWithShape="0">
          <a:blip xmlns:r="http://schemas.openxmlformats.org/officeDocument/2006/relationships" r:embed="rId1"/>
          <a:stretch>
            <a:fillRect/>
          </a:stretch>
        </a:blipFill>
      </dgm:spPr>
    </dgm:pt>
    <dgm:pt modelId="{9BE7C36E-6728-4878-91F5-E524F821B6FC}" type="pres">
      <dgm:prSet presAssocID="{37917A74-14E1-47E4-9BE1-025BE06FBEE6}" presName="space" presStyleCnt="0"/>
      <dgm:spPr/>
    </dgm:pt>
    <dgm:pt modelId="{52D9D767-952F-40F0-8CF6-5C9C78FA6765}" type="pres">
      <dgm:prSet presAssocID="{37917A74-14E1-47E4-9BE1-025BE06FBEE6}" presName="rect1" presStyleLbl="alignAcc1" presStyleIdx="0" presStyleCnt="1"/>
      <dgm:spPr/>
      <dgm:t>
        <a:bodyPr/>
        <a:lstStyle/>
        <a:p>
          <a:endParaRPr lang="es-CO"/>
        </a:p>
      </dgm:t>
    </dgm:pt>
    <dgm:pt modelId="{47B498A9-5D97-4387-93F4-F8E983D490E5}" type="pres">
      <dgm:prSet presAssocID="{37917A74-14E1-47E4-9BE1-025BE06FBEE6}" presName="rect1ParTx" presStyleLbl="alignAcc1" presStyleIdx="0" presStyleCnt="1">
        <dgm:presLayoutVars>
          <dgm:chMax val="1"/>
          <dgm:bulletEnabled val="1"/>
        </dgm:presLayoutVars>
      </dgm:prSet>
      <dgm:spPr/>
      <dgm:t>
        <a:bodyPr/>
        <a:lstStyle/>
        <a:p>
          <a:endParaRPr lang="es-CO"/>
        </a:p>
      </dgm:t>
    </dgm:pt>
    <dgm:pt modelId="{B15BC449-6E46-4331-A916-ECE567493063}" type="pres">
      <dgm:prSet presAssocID="{37917A74-14E1-47E4-9BE1-025BE06FBEE6}" presName="rect1ChTx" presStyleLbl="alignAcc1" presStyleIdx="0" presStyleCnt="1">
        <dgm:presLayoutVars>
          <dgm:bulletEnabled val="1"/>
        </dgm:presLayoutVars>
      </dgm:prSet>
      <dgm:spPr/>
      <dgm:t>
        <a:bodyPr/>
        <a:lstStyle/>
        <a:p>
          <a:endParaRPr lang="es-CO"/>
        </a:p>
      </dgm:t>
    </dgm:pt>
  </dgm:ptLst>
  <dgm:cxnLst>
    <dgm:cxn modelId="{C81C040F-3DFF-404C-8D40-02F384777952}" type="presOf" srcId="{BB7B37F5-4ACE-4CBA-AAB9-DD02B3D184C4}" destId="{E76918D5-29AC-4ED4-8D15-904E43A91DAE}" srcOrd="0" destOrd="0" presId="urn:microsoft.com/office/officeart/2005/8/layout/target3"/>
    <dgm:cxn modelId="{B2B47BF6-F2F4-477E-A523-A6991184938A}" type="presOf" srcId="{37917A74-14E1-47E4-9BE1-025BE06FBEE6}" destId="{52D9D767-952F-40F0-8CF6-5C9C78FA6765}" srcOrd="0" destOrd="0" presId="urn:microsoft.com/office/officeart/2005/8/layout/target3"/>
    <dgm:cxn modelId="{73335EAC-8C9F-4F9F-BDCA-2DC352CEED79}" type="presOf" srcId="{7E26A4CC-49E8-4A9B-B951-CACFEFACC20C}" destId="{B15BC449-6E46-4331-A916-ECE567493063}" srcOrd="0" destOrd="0" presId="urn:microsoft.com/office/officeart/2005/8/layout/target3"/>
    <dgm:cxn modelId="{87D8EB40-A30F-43F4-96C9-ADDBCF77C224}" srcId="{BB7B37F5-4ACE-4CBA-AAB9-DD02B3D184C4}" destId="{37917A74-14E1-47E4-9BE1-025BE06FBEE6}" srcOrd="0" destOrd="0" parTransId="{8C02AD4A-3B9C-494F-BCC9-9F5B32019E87}" sibTransId="{6F71D115-43B5-434C-9758-FA825918CFB5}"/>
    <dgm:cxn modelId="{44485CC1-EAB0-4EDA-BF1F-82365D85F6E0}" srcId="{37917A74-14E1-47E4-9BE1-025BE06FBEE6}" destId="{7E26A4CC-49E8-4A9B-B951-CACFEFACC20C}" srcOrd="0" destOrd="0" parTransId="{0CFF8AD7-C1D5-4FD4-A113-AA0740872ECF}" sibTransId="{2C8213B7-8AF5-483F-B07C-1000EC1C24EC}"/>
    <dgm:cxn modelId="{A9C0C935-1DC8-43EC-AC8E-D1AB6EACF38F}" type="presOf" srcId="{37917A74-14E1-47E4-9BE1-025BE06FBEE6}" destId="{47B498A9-5D97-4387-93F4-F8E983D490E5}" srcOrd="1" destOrd="0" presId="urn:microsoft.com/office/officeart/2005/8/layout/target3"/>
    <dgm:cxn modelId="{6FCB5560-62FD-4331-A4B0-E6C3E212C019}" type="presParOf" srcId="{E76918D5-29AC-4ED4-8D15-904E43A91DAE}" destId="{5ED0E576-74C3-4988-B050-15F03946E19D}" srcOrd="0" destOrd="0" presId="urn:microsoft.com/office/officeart/2005/8/layout/target3"/>
    <dgm:cxn modelId="{447D17E8-E382-4323-A0F1-9CDDA333DFED}" type="presParOf" srcId="{E76918D5-29AC-4ED4-8D15-904E43A91DAE}" destId="{9BE7C36E-6728-4878-91F5-E524F821B6FC}" srcOrd="1" destOrd="0" presId="urn:microsoft.com/office/officeart/2005/8/layout/target3"/>
    <dgm:cxn modelId="{FDD3EFA8-9C7F-467A-9567-F77EA6D875FE}" type="presParOf" srcId="{E76918D5-29AC-4ED4-8D15-904E43A91DAE}" destId="{52D9D767-952F-40F0-8CF6-5C9C78FA6765}" srcOrd="2" destOrd="0" presId="urn:microsoft.com/office/officeart/2005/8/layout/target3"/>
    <dgm:cxn modelId="{B45BE5F3-F151-4158-BFB5-2C22BE534FE4}" type="presParOf" srcId="{E76918D5-29AC-4ED4-8D15-904E43A91DAE}" destId="{47B498A9-5D97-4387-93F4-F8E983D490E5}" srcOrd="3" destOrd="0" presId="urn:microsoft.com/office/officeart/2005/8/layout/target3"/>
    <dgm:cxn modelId="{CE8138BA-F9D8-41D0-A26E-6F8266356E91}" type="presParOf" srcId="{E76918D5-29AC-4ED4-8D15-904E43A91DAE}" destId="{B15BC449-6E46-4331-A916-ECE567493063}" srcOrd="4" destOrd="0" presId="urn:microsoft.com/office/officeart/2005/8/layout/target3"/>
  </dgm:cxnLst>
  <dgm:bg>
    <a:gradFill>
      <a:gsLst>
        <a:gs pos="0">
          <a:srgbClr val="FFF200"/>
        </a:gs>
        <a:gs pos="45000">
          <a:srgbClr val="FF7A00"/>
        </a:gs>
        <a:gs pos="70000">
          <a:srgbClr val="FF0300"/>
        </a:gs>
        <a:gs pos="100000">
          <a:srgbClr val="4D0808"/>
        </a:gs>
      </a:gsLst>
      <a:lin ang="5400000" scaled="0"/>
    </a:gra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0569081-954E-45CC-AFE7-A20A8F73E3AB}"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64B1E34E-1487-4A0F-8685-E4DD05C1B3FF}">
      <dgm:prSet/>
      <dgm:spPr/>
      <dgm:t>
        <a:bodyPr/>
        <a:lstStyle/>
        <a:p>
          <a:pPr rtl="0"/>
          <a:r>
            <a:rPr lang="es-CO" dirty="0" smtClean="0"/>
            <a:t>3). Y siguiéndolos los Egipcios, entraron tras ellos hasta el medio de la mar, toda la caballería de Faraón, sus carros, y su gente de a caballo.  </a:t>
          </a:r>
          <a:endParaRPr lang="es-CO" dirty="0"/>
        </a:p>
      </dgm:t>
    </dgm:pt>
    <dgm:pt modelId="{DF21ABEC-105A-4132-80BF-9234230BA07D}" type="parTrans" cxnId="{E39B8DD8-1988-497C-ABBD-DFAB16AC4A87}">
      <dgm:prSet/>
      <dgm:spPr/>
      <dgm:t>
        <a:bodyPr/>
        <a:lstStyle/>
        <a:p>
          <a:endParaRPr lang="es-CO"/>
        </a:p>
      </dgm:t>
    </dgm:pt>
    <dgm:pt modelId="{7921F238-A6DB-4824-9937-F3E3743F6929}" type="sibTrans" cxnId="{E39B8DD8-1988-497C-ABBD-DFAB16AC4A87}">
      <dgm:prSet/>
      <dgm:spPr/>
      <dgm:t>
        <a:bodyPr/>
        <a:lstStyle/>
        <a:p>
          <a:endParaRPr lang="es-CO"/>
        </a:p>
      </dgm:t>
    </dgm:pt>
    <dgm:pt modelId="{5AF1A755-7A27-470A-BFA3-A85306131F0D}">
      <dgm:prSet/>
      <dgm:spPr/>
      <dgm:t>
        <a:bodyPr/>
        <a:lstStyle/>
        <a:p>
          <a:pPr rtl="0"/>
          <a:r>
            <a:rPr lang="es-CO" b="1" baseline="30000" dirty="0" smtClean="0"/>
            <a:t>24 </a:t>
          </a:r>
          <a:r>
            <a:rPr lang="es-CO" dirty="0" smtClean="0"/>
            <a:t>Y aconteció a la vela de la mañana, que Jehová miró al campo de los Egipcios en la columna de fuego y nube, y alborotó el campo de los Egipcios;  </a:t>
          </a:r>
          <a:r>
            <a:rPr lang="es-CO" b="1" baseline="30000" dirty="0" smtClean="0"/>
            <a:t>25 </a:t>
          </a:r>
          <a:r>
            <a:rPr lang="es-CO" dirty="0" smtClean="0"/>
            <a:t>Y quitó les las ruedas de sus carros, y trastornó los gravemente. Entonces los Egipcios dijeron: Huyamos de delante de Israel; porque Jehová </a:t>
          </a:r>
          <a:r>
            <a:rPr lang="es-CO" b="1" u="sng" dirty="0" smtClean="0"/>
            <a:t>pelea </a:t>
          </a:r>
          <a:r>
            <a:rPr lang="es-CO" dirty="0" smtClean="0"/>
            <a:t>por ellos contra los Egipcios. </a:t>
          </a:r>
          <a:endParaRPr lang="es-CO" dirty="0"/>
        </a:p>
      </dgm:t>
    </dgm:pt>
    <dgm:pt modelId="{40D77531-017E-4211-BC8D-669EF1C42670}" type="parTrans" cxnId="{CE950DFA-3507-4165-88AF-6938E54A0A07}">
      <dgm:prSet/>
      <dgm:spPr/>
      <dgm:t>
        <a:bodyPr/>
        <a:lstStyle/>
        <a:p>
          <a:endParaRPr lang="es-CO"/>
        </a:p>
      </dgm:t>
    </dgm:pt>
    <dgm:pt modelId="{524999D6-28A6-4C8C-9129-29F63EF96973}" type="sibTrans" cxnId="{CE950DFA-3507-4165-88AF-6938E54A0A07}">
      <dgm:prSet/>
      <dgm:spPr/>
      <dgm:t>
        <a:bodyPr/>
        <a:lstStyle/>
        <a:p>
          <a:endParaRPr lang="es-CO"/>
        </a:p>
      </dgm:t>
    </dgm:pt>
    <dgm:pt modelId="{614009C2-BF3A-4959-A508-8B745E166455}" type="pres">
      <dgm:prSet presAssocID="{A0569081-954E-45CC-AFE7-A20A8F73E3AB}" presName="Name0" presStyleCnt="0">
        <dgm:presLayoutVars>
          <dgm:chMax val="7"/>
          <dgm:dir/>
          <dgm:animLvl val="lvl"/>
          <dgm:resizeHandles val="exact"/>
        </dgm:presLayoutVars>
      </dgm:prSet>
      <dgm:spPr/>
      <dgm:t>
        <a:bodyPr/>
        <a:lstStyle/>
        <a:p>
          <a:endParaRPr lang="es-CO"/>
        </a:p>
      </dgm:t>
    </dgm:pt>
    <dgm:pt modelId="{6C57AACF-6584-4EF8-A505-85C978A95026}" type="pres">
      <dgm:prSet presAssocID="{64B1E34E-1487-4A0F-8685-E4DD05C1B3FF}" presName="circle1" presStyleLbl="node1" presStyleIdx="0" presStyleCnt="1"/>
      <dgm:spPr>
        <a:blipFill rotWithShape="0">
          <a:blip xmlns:r="http://schemas.openxmlformats.org/officeDocument/2006/relationships" r:embed="rId1"/>
          <a:stretch>
            <a:fillRect/>
          </a:stretch>
        </a:blipFill>
      </dgm:spPr>
    </dgm:pt>
    <dgm:pt modelId="{9A8DAFF3-801A-4200-9D21-D34A4ACCE6C0}" type="pres">
      <dgm:prSet presAssocID="{64B1E34E-1487-4A0F-8685-E4DD05C1B3FF}" presName="space" presStyleCnt="0"/>
      <dgm:spPr/>
    </dgm:pt>
    <dgm:pt modelId="{254DA41B-7AF3-41A6-B452-0C75DADF6A23}" type="pres">
      <dgm:prSet presAssocID="{64B1E34E-1487-4A0F-8685-E4DD05C1B3FF}" presName="rect1" presStyleLbl="alignAcc1" presStyleIdx="0" presStyleCnt="1"/>
      <dgm:spPr/>
      <dgm:t>
        <a:bodyPr/>
        <a:lstStyle/>
        <a:p>
          <a:endParaRPr lang="es-CO"/>
        </a:p>
      </dgm:t>
    </dgm:pt>
    <dgm:pt modelId="{31A84640-0C73-42DD-9675-8B30CB6DFD84}" type="pres">
      <dgm:prSet presAssocID="{64B1E34E-1487-4A0F-8685-E4DD05C1B3FF}" presName="rect1ParTx" presStyleLbl="alignAcc1" presStyleIdx="0" presStyleCnt="1">
        <dgm:presLayoutVars>
          <dgm:chMax val="1"/>
          <dgm:bulletEnabled val="1"/>
        </dgm:presLayoutVars>
      </dgm:prSet>
      <dgm:spPr/>
      <dgm:t>
        <a:bodyPr/>
        <a:lstStyle/>
        <a:p>
          <a:endParaRPr lang="es-CO"/>
        </a:p>
      </dgm:t>
    </dgm:pt>
    <dgm:pt modelId="{8E6D6093-B508-4DD6-986A-6E521EB1390D}" type="pres">
      <dgm:prSet presAssocID="{64B1E34E-1487-4A0F-8685-E4DD05C1B3FF}" presName="rect1ChTx" presStyleLbl="alignAcc1" presStyleIdx="0" presStyleCnt="1">
        <dgm:presLayoutVars>
          <dgm:bulletEnabled val="1"/>
        </dgm:presLayoutVars>
      </dgm:prSet>
      <dgm:spPr/>
      <dgm:t>
        <a:bodyPr/>
        <a:lstStyle/>
        <a:p>
          <a:endParaRPr lang="es-CO"/>
        </a:p>
      </dgm:t>
    </dgm:pt>
  </dgm:ptLst>
  <dgm:cxnLst>
    <dgm:cxn modelId="{84722816-CD00-4E5F-A1F3-4345081BC7A9}" type="presOf" srcId="{64B1E34E-1487-4A0F-8685-E4DD05C1B3FF}" destId="{31A84640-0C73-42DD-9675-8B30CB6DFD84}" srcOrd="1" destOrd="0" presId="urn:microsoft.com/office/officeart/2005/8/layout/target3"/>
    <dgm:cxn modelId="{AF4242EA-B2B3-4D66-B8E4-F6B02C3BB783}" type="presOf" srcId="{5AF1A755-7A27-470A-BFA3-A85306131F0D}" destId="{8E6D6093-B508-4DD6-986A-6E521EB1390D}" srcOrd="0" destOrd="0" presId="urn:microsoft.com/office/officeart/2005/8/layout/target3"/>
    <dgm:cxn modelId="{E39B8DD8-1988-497C-ABBD-DFAB16AC4A87}" srcId="{A0569081-954E-45CC-AFE7-A20A8F73E3AB}" destId="{64B1E34E-1487-4A0F-8685-E4DD05C1B3FF}" srcOrd="0" destOrd="0" parTransId="{DF21ABEC-105A-4132-80BF-9234230BA07D}" sibTransId="{7921F238-A6DB-4824-9937-F3E3743F6929}"/>
    <dgm:cxn modelId="{BD6AC808-3901-4547-A7A7-A43EF251C9B8}" type="presOf" srcId="{A0569081-954E-45CC-AFE7-A20A8F73E3AB}" destId="{614009C2-BF3A-4959-A508-8B745E166455}" srcOrd="0" destOrd="0" presId="urn:microsoft.com/office/officeart/2005/8/layout/target3"/>
    <dgm:cxn modelId="{CE950DFA-3507-4165-88AF-6938E54A0A07}" srcId="{64B1E34E-1487-4A0F-8685-E4DD05C1B3FF}" destId="{5AF1A755-7A27-470A-BFA3-A85306131F0D}" srcOrd="0" destOrd="0" parTransId="{40D77531-017E-4211-BC8D-669EF1C42670}" sibTransId="{524999D6-28A6-4C8C-9129-29F63EF96973}"/>
    <dgm:cxn modelId="{157C3052-8474-4655-BD9F-40D1C172E7BA}" type="presOf" srcId="{64B1E34E-1487-4A0F-8685-E4DD05C1B3FF}" destId="{254DA41B-7AF3-41A6-B452-0C75DADF6A23}" srcOrd="0" destOrd="0" presId="urn:microsoft.com/office/officeart/2005/8/layout/target3"/>
    <dgm:cxn modelId="{77EF1E3C-CFC1-4CB6-8599-144FEAB749F1}" type="presParOf" srcId="{614009C2-BF3A-4959-A508-8B745E166455}" destId="{6C57AACF-6584-4EF8-A505-85C978A95026}" srcOrd="0" destOrd="0" presId="urn:microsoft.com/office/officeart/2005/8/layout/target3"/>
    <dgm:cxn modelId="{D4DA3923-5930-4828-8AD4-126E117DFC30}" type="presParOf" srcId="{614009C2-BF3A-4959-A508-8B745E166455}" destId="{9A8DAFF3-801A-4200-9D21-D34A4ACCE6C0}" srcOrd="1" destOrd="0" presId="urn:microsoft.com/office/officeart/2005/8/layout/target3"/>
    <dgm:cxn modelId="{A78998A0-5C00-4F39-8F07-DCC86B8908B3}" type="presParOf" srcId="{614009C2-BF3A-4959-A508-8B745E166455}" destId="{254DA41B-7AF3-41A6-B452-0C75DADF6A23}" srcOrd="2" destOrd="0" presId="urn:microsoft.com/office/officeart/2005/8/layout/target3"/>
    <dgm:cxn modelId="{3F0CE467-57C8-4FBA-A730-D566C9B04B4B}" type="presParOf" srcId="{614009C2-BF3A-4959-A508-8B745E166455}" destId="{31A84640-0C73-42DD-9675-8B30CB6DFD84}" srcOrd="3" destOrd="0" presId="urn:microsoft.com/office/officeart/2005/8/layout/target3"/>
    <dgm:cxn modelId="{E6B91469-F082-4F41-B311-416E2BF273B2}" type="presParOf" srcId="{614009C2-BF3A-4959-A508-8B745E166455}" destId="{8E6D6093-B508-4DD6-986A-6E521EB1390D}" srcOrd="4" destOrd="0" presId="urn:microsoft.com/office/officeart/2005/8/layout/target3"/>
  </dgm:cxnLst>
  <dgm:bg>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4D42DCE-CD14-40B4-994B-F7976DF40F26}"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1BD1529F-D320-43D3-ABC0-CE8E8AFE48DD}">
      <dgm:prSet/>
      <dgm:spPr/>
      <dgm:t>
        <a:bodyPr/>
        <a:lstStyle/>
        <a:p>
          <a:pPr rtl="0"/>
          <a:r>
            <a:rPr lang="es-CO" b="1" baseline="30000" dirty="0" smtClean="0"/>
            <a:t>26 </a:t>
          </a:r>
          <a:r>
            <a:rPr lang="es-CO" dirty="0" smtClean="0"/>
            <a:t>Y Jehová dijo a Moisés: Extiende tu mano sobre la mar, para que las aguas se vuelvan sobre los Egipcios, sobre sus carros, y sobre su caballería. </a:t>
          </a:r>
          <a:r>
            <a:rPr lang="es-CO" b="1" baseline="30000" dirty="0" smtClean="0"/>
            <a:t>27 </a:t>
          </a:r>
          <a:r>
            <a:rPr lang="es-CO" dirty="0" smtClean="0"/>
            <a:t>Y Moisés extendió su mano sobre la mar, y la mar se volvió en su fuerza cuando amanecía, y los Egipcios iban hacia ella: y Jehová derribó a los Egipcios en medio de la mar. </a:t>
          </a:r>
          <a:endParaRPr lang="es-CO" dirty="0"/>
        </a:p>
      </dgm:t>
    </dgm:pt>
    <dgm:pt modelId="{C31D9499-7C47-4E9E-A0CA-DC37D6D5B21E}" type="parTrans" cxnId="{A23CFF68-E6C8-4A78-A9AD-6C76A60E60BD}">
      <dgm:prSet/>
      <dgm:spPr/>
      <dgm:t>
        <a:bodyPr/>
        <a:lstStyle/>
        <a:p>
          <a:endParaRPr lang="es-CO"/>
        </a:p>
      </dgm:t>
    </dgm:pt>
    <dgm:pt modelId="{69B9A61A-8DC6-4E73-8646-B058C4EAB6D4}" type="sibTrans" cxnId="{A23CFF68-E6C8-4A78-A9AD-6C76A60E60BD}">
      <dgm:prSet/>
      <dgm:spPr/>
      <dgm:t>
        <a:bodyPr/>
        <a:lstStyle/>
        <a:p>
          <a:endParaRPr lang="es-CO"/>
        </a:p>
      </dgm:t>
    </dgm:pt>
    <dgm:pt modelId="{678BDD50-A012-47C1-B695-4E8039A9764C}">
      <dgm:prSet/>
      <dgm:spPr/>
      <dgm:t>
        <a:bodyPr/>
        <a:lstStyle/>
        <a:p>
          <a:pPr rtl="0"/>
          <a:r>
            <a:rPr lang="es-CO" b="1" baseline="30000" dirty="0" smtClean="0"/>
            <a:t>28 </a:t>
          </a:r>
          <a:r>
            <a:rPr lang="es-CO" dirty="0" smtClean="0"/>
            <a:t>Y volvieron las aguas, y cubrieron los carros y la caballería; y todo el ejército de Faraón, que había entrado tras ellos en la mar: no quedó de ellos ni uno. </a:t>
          </a:r>
          <a:r>
            <a:rPr lang="es-CO" b="1" baseline="30000" dirty="0" smtClean="0"/>
            <a:t>29 </a:t>
          </a:r>
          <a:r>
            <a:rPr lang="es-CO" dirty="0" smtClean="0"/>
            <a:t>Y los hijos de Israel fueron por medio de la mar en seco, teniendo las aguas por muro a su diestra y a su siniestra. </a:t>
          </a:r>
          <a:r>
            <a:rPr lang="es-CO" b="1" baseline="30000" dirty="0" smtClean="0"/>
            <a:t>30 </a:t>
          </a:r>
          <a:r>
            <a:rPr lang="es-CO" dirty="0" smtClean="0"/>
            <a:t>Así salvó Jehová aquel día a Israel de mano de los Egipcios; e Israel vió a los Egipcios muertos a la orilla de la mar. </a:t>
          </a:r>
          <a:endParaRPr lang="es-CO" dirty="0"/>
        </a:p>
      </dgm:t>
    </dgm:pt>
    <dgm:pt modelId="{7C8018AB-0629-473B-8FC4-4AFBA62063AD}" type="parTrans" cxnId="{897310CF-D6F9-4B83-B40B-2B328C634F60}">
      <dgm:prSet/>
      <dgm:spPr/>
      <dgm:t>
        <a:bodyPr/>
        <a:lstStyle/>
        <a:p>
          <a:endParaRPr lang="es-CO"/>
        </a:p>
      </dgm:t>
    </dgm:pt>
    <dgm:pt modelId="{809E9F5F-3955-49A1-B2FA-B1EE934EC3AF}" type="sibTrans" cxnId="{897310CF-D6F9-4B83-B40B-2B328C634F60}">
      <dgm:prSet/>
      <dgm:spPr/>
      <dgm:t>
        <a:bodyPr/>
        <a:lstStyle/>
        <a:p>
          <a:endParaRPr lang="es-CO"/>
        </a:p>
      </dgm:t>
    </dgm:pt>
    <dgm:pt modelId="{8BFD1B98-6123-42ED-A761-A10EB363F414}" type="pres">
      <dgm:prSet presAssocID="{A4D42DCE-CD14-40B4-994B-F7976DF40F26}" presName="Name0" presStyleCnt="0">
        <dgm:presLayoutVars>
          <dgm:chMax val="7"/>
          <dgm:dir/>
          <dgm:animLvl val="lvl"/>
          <dgm:resizeHandles val="exact"/>
        </dgm:presLayoutVars>
      </dgm:prSet>
      <dgm:spPr/>
      <dgm:t>
        <a:bodyPr/>
        <a:lstStyle/>
        <a:p>
          <a:endParaRPr lang="es-CO"/>
        </a:p>
      </dgm:t>
    </dgm:pt>
    <dgm:pt modelId="{5F79F537-B9D7-42B7-931A-0B2A77AA3860}" type="pres">
      <dgm:prSet presAssocID="{1BD1529F-D320-43D3-ABC0-CE8E8AFE48DD}" presName="circle1" presStyleLbl="node1" presStyleIdx="0" presStyleCnt="1" custScaleY="92666"/>
      <dgm:spPr>
        <a:blipFill rotWithShape="0">
          <a:blip xmlns:r="http://schemas.openxmlformats.org/officeDocument/2006/relationships" r:embed="rId1"/>
          <a:stretch>
            <a:fillRect/>
          </a:stretch>
        </a:blipFill>
      </dgm:spPr>
    </dgm:pt>
    <dgm:pt modelId="{40336909-3D1B-4F14-B34D-BE7E44278071}" type="pres">
      <dgm:prSet presAssocID="{1BD1529F-D320-43D3-ABC0-CE8E8AFE48DD}" presName="space" presStyleCnt="0"/>
      <dgm:spPr/>
    </dgm:pt>
    <dgm:pt modelId="{30AB68DF-96C2-48F3-A9B9-21A0363D23A1}" type="pres">
      <dgm:prSet presAssocID="{1BD1529F-D320-43D3-ABC0-CE8E8AFE48DD}" presName="rect1" presStyleLbl="alignAcc1" presStyleIdx="0" presStyleCnt="1" custLinFactNeighborX="-178" custLinFactNeighborY="-4290"/>
      <dgm:spPr/>
      <dgm:t>
        <a:bodyPr/>
        <a:lstStyle/>
        <a:p>
          <a:endParaRPr lang="es-CO"/>
        </a:p>
      </dgm:t>
    </dgm:pt>
    <dgm:pt modelId="{B67500A9-E323-4697-8D19-4341F2D0E8BE}" type="pres">
      <dgm:prSet presAssocID="{1BD1529F-D320-43D3-ABC0-CE8E8AFE48DD}" presName="rect1ParTx" presStyleLbl="alignAcc1" presStyleIdx="0" presStyleCnt="1">
        <dgm:presLayoutVars>
          <dgm:chMax val="1"/>
          <dgm:bulletEnabled val="1"/>
        </dgm:presLayoutVars>
      </dgm:prSet>
      <dgm:spPr/>
      <dgm:t>
        <a:bodyPr/>
        <a:lstStyle/>
        <a:p>
          <a:endParaRPr lang="es-CO"/>
        </a:p>
      </dgm:t>
    </dgm:pt>
    <dgm:pt modelId="{8F56C5E3-5676-47EE-A3EC-7E6CF4791CCE}" type="pres">
      <dgm:prSet presAssocID="{1BD1529F-D320-43D3-ABC0-CE8E8AFE48DD}" presName="rect1ChTx" presStyleLbl="alignAcc1" presStyleIdx="0" presStyleCnt="1" custScaleY="105664" custLinFactNeighborX="-358" custLinFactNeighborY="-8750">
        <dgm:presLayoutVars>
          <dgm:bulletEnabled val="1"/>
        </dgm:presLayoutVars>
      </dgm:prSet>
      <dgm:spPr/>
      <dgm:t>
        <a:bodyPr/>
        <a:lstStyle/>
        <a:p>
          <a:endParaRPr lang="es-CO"/>
        </a:p>
      </dgm:t>
    </dgm:pt>
  </dgm:ptLst>
  <dgm:cxnLst>
    <dgm:cxn modelId="{897310CF-D6F9-4B83-B40B-2B328C634F60}" srcId="{1BD1529F-D320-43D3-ABC0-CE8E8AFE48DD}" destId="{678BDD50-A012-47C1-B695-4E8039A9764C}" srcOrd="0" destOrd="0" parTransId="{7C8018AB-0629-473B-8FC4-4AFBA62063AD}" sibTransId="{809E9F5F-3955-49A1-B2FA-B1EE934EC3AF}"/>
    <dgm:cxn modelId="{A23CFF68-E6C8-4A78-A9AD-6C76A60E60BD}" srcId="{A4D42DCE-CD14-40B4-994B-F7976DF40F26}" destId="{1BD1529F-D320-43D3-ABC0-CE8E8AFE48DD}" srcOrd="0" destOrd="0" parTransId="{C31D9499-7C47-4E9E-A0CA-DC37D6D5B21E}" sibTransId="{69B9A61A-8DC6-4E73-8646-B058C4EAB6D4}"/>
    <dgm:cxn modelId="{74373333-2864-4578-88FC-4C9F7C544088}" type="presOf" srcId="{1BD1529F-D320-43D3-ABC0-CE8E8AFE48DD}" destId="{B67500A9-E323-4697-8D19-4341F2D0E8BE}" srcOrd="1" destOrd="0" presId="urn:microsoft.com/office/officeart/2005/8/layout/target3"/>
    <dgm:cxn modelId="{87ABBB7C-565A-4465-A358-194A736D5D96}" type="presOf" srcId="{A4D42DCE-CD14-40B4-994B-F7976DF40F26}" destId="{8BFD1B98-6123-42ED-A761-A10EB363F414}" srcOrd="0" destOrd="0" presId="urn:microsoft.com/office/officeart/2005/8/layout/target3"/>
    <dgm:cxn modelId="{4F5B40FF-2B87-4B88-9BCF-06751BDAE7C5}" type="presOf" srcId="{1BD1529F-D320-43D3-ABC0-CE8E8AFE48DD}" destId="{30AB68DF-96C2-48F3-A9B9-21A0363D23A1}" srcOrd="0" destOrd="0" presId="urn:microsoft.com/office/officeart/2005/8/layout/target3"/>
    <dgm:cxn modelId="{BE98605D-8938-4710-94B7-B765947F7ABC}" type="presOf" srcId="{678BDD50-A012-47C1-B695-4E8039A9764C}" destId="{8F56C5E3-5676-47EE-A3EC-7E6CF4791CCE}" srcOrd="0" destOrd="0" presId="urn:microsoft.com/office/officeart/2005/8/layout/target3"/>
    <dgm:cxn modelId="{4EAA1CB5-B13A-4F82-BCEE-BDE3C9B0278A}" type="presParOf" srcId="{8BFD1B98-6123-42ED-A761-A10EB363F414}" destId="{5F79F537-B9D7-42B7-931A-0B2A77AA3860}" srcOrd="0" destOrd="0" presId="urn:microsoft.com/office/officeart/2005/8/layout/target3"/>
    <dgm:cxn modelId="{C2FF75F3-DE54-438B-B7E1-22564E2549F2}" type="presParOf" srcId="{8BFD1B98-6123-42ED-A761-A10EB363F414}" destId="{40336909-3D1B-4F14-B34D-BE7E44278071}" srcOrd="1" destOrd="0" presId="urn:microsoft.com/office/officeart/2005/8/layout/target3"/>
    <dgm:cxn modelId="{AF28F0AA-EA34-4127-B14C-B38095D4477D}" type="presParOf" srcId="{8BFD1B98-6123-42ED-A761-A10EB363F414}" destId="{30AB68DF-96C2-48F3-A9B9-21A0363D23A1}" srcOrd="2" destOrd="0" presId="urn:microsoft.com/office/officeart/2005/8/layout/target3"/>
    <dgm:cxn modelId="{BC550459-64CD-47F6-9CEE-F3CC70605D15}" type="presParOf" srcId="{8BFD1B98-6123-42ED-A761-A10EB363F414}" destId="{B67500A9-E323-4697-8D19-4341F2D0E8BE}" srcOrd="3" destOrd="0" presId="urn:microsoft.com/office/officeart/2005/8/layout/target3"/>
    <dgm:cxn modelId="{5031A765-24FA-4A17-AB9A-0976A557F483}" type="presParOf" srcId="{8BFD1B98-6123-42ED-A761-A10EB363F414}" destId="{8F56C5E3-5676-47EE-A3EC-7E6CF4791CCE}" srcOrd="4" destOrd="0" presId="urn:microsoft.com/office/officeart/2005/8/layout/target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39F94-9C8C-4ADF-870B-F2E4B013DFD9}">
      <dsp:nvSpPr>
        <dsp:cNvPr id="0" name=""/>
        <dsp:cNvSpPr/>
      </dsp:nvSpPr>
      <dsp:spPr>
        <a:xfrm>
          <a:off x="0" y="66346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329CE3-FA5E-421B-A46C-6160884860D8}">
      <dsp:nvSpPr>
        <dsp:cNvPr id="0" name=""/>
        <dsp:cNvSpPr/>
      </dsp:nvSpPr>
      <dsp:spPr>
        <a:xfrm>
          <a:off x="2468880" y="66346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u="sng" kern="1200" dirty="0" smtClean="0"/>
            <a:t>La Ley de Dios.</a:t>
          </a:r>
          <a:r>
            <a:rPr lang="es-CO" sz="2200" kern="1200" dirty="0" smtClean="0"/>
            <a:t> El primer punto que debemos tocar aquí es la ley de Dios, los Diez Mandamientos escritos por Dios mismo en dos tabla de piedra, ella es la norma por la cual deben regirse los seres humanos, ya que por ella seremos juzgados: </a:t>
          </a:r>
          <a:r>
            <a:rPr lang="es-CO" sz="2200" kern="1200" dirty="0" smtClean="0">
              <a:solidFill>
                <a:srgbClr val="FF0000"/>
              </a:solidFill>
            </a:rPr>
            <a:t>Santiago 2.12</a:t>
          </a:r>
          <a:r>
            <a:rPr lang="es-CO" sz="2200" kern="1200" dirty="0" smtClean="0"/>
            <a:t> dice: «</a:t>
          </a:r>
          <a:r>
            <a:rPr lang="es-CO" sz="2200" kern="1200" dirty="0" smtClean="0">
              <a:latin typeface="Agency FB" pitchFamily="34" charset="0"/>
            </a:rPr>
            <a:t>Así hablad, y así obrad como los que habéis de ser juzgados por la ley de libertad</a:t>
          </a:r>
          <a:r>
            <a:rPr lang="es-CO" sz="2200" kern="1200" dirty="0" smtClean="0"/>
            <a:t>».</a:t>
          </a:r>
          <a:endParaRPr lang="es-CO" sz="2200" kern="1200" dirty="0"/>
        </a:p>
      </dsp:txBody>
      <dsp:txXfrm>
        <a:off x="2468880" y="663467"/>
        <a:ext cx="2880359" cy="4937760"/>
      </dsp:txXfrm>
    </dsp:sp>
    <dsp:sp modelId="{05105E8D-5890-4005-A1ED-59CCF80653E4}">
      <dsp:nvSpPr>
        <dsp:cNvPr id="0" name=""/>
        <dsp:cNvSpPr/>
      </dsp:nvSpPr>
      <dsp:spPr>
        <a:xfrm>
          <a:off x="5349240" y="663467"/>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rtl="0">
            <a:lnSpc>
              <a:spcPct val="90000"/>
            </a:lnSpc>
            <a:spcBef>
              <a:spcPct val="0"/>
            </a:spcBef>
            <a:spcAft>
              <a:spcPct val="15000"/>
            </a:spcAft>
            <a:buChar char="••"/>
          </a:pPr>
          <a:r>
            <a:rPr lang="es-CO" sz="2100" kern="1200" dirty="0" smtClean="0"/>
            <a:t>El Señor Jesús dividió los 10 Mandamientos en 2, de los primeros 4 dijo: “</a:t>
          </a:r>
          <a:r>
            <a:rPr lang="es-CO" sz="2100" kern="1200" dirty="0" smtClean="0">
              <a:latin typeface="Agency FB" pitchFamily="34" charset="0"/>
            </a:rPr>
            <a:t>Amarás al Señor tu Dios con todo tu corazón, con toda tu alma, con toda tu fuerza y con toda tu mente</a:t>
          </a:r>
          <a:r>
            <a:rPr lang="es-CO" sz="2100" kern="1200" dirty="0" smtClean="0"/>
            <a:t>”, y de los otros 6 dijo: “</a:t>
          </a:r>
          <a:r>
            <a:rPr lang="es-CO" sz="2100" b="1" kern="1200" dirty="0" smtClean="0">
              <a:latin typeface="Agency FB" pitchFamily="34" charset="0"/>
            </a:rPr>
            <a:t>Amarás a tu prójimo como a ti mismo</a:t>
          </a:r>
          <a:r>
            <a:rPr lang="es-CO" sz="2100" kern="1200" dirty="0" smtClean="0"/>
            <a:t>”</a:t>
          </a:r>
          <a:r>
            <a:rPr lang="es-CO" sz="2100" kern="1200" dirty="0" smtClean="0">
              <a:solidFill>
                <a:srgbClr val="FF0000"/>
              </a:solidFill>
            </a:rPr>
            <a:t>(Luc.10:27)</a:t>
          </a:r>
          <a:r>
            <a:rPr lang="es-CO" sz="2100" kern="1200" dirty="0" smtClean="0"/>
            <a:t>.</a:t>
          </a:r>
          <a:endParaRPr lang="es-CO" sz="2100" kern="1200" dirty="0"/>
        </a:p>
        <a:p>
          <a:pPr marL="228600" lvl="1" indent="-228600" algn="l" defTabSz="933450" rtl="0">
            <a:lnSpc>
              <a:spcPct val="90000"/>
            </a:lnSpc>
            <a:spcBef>
              <a:spcPct val="0"/>
            </a:spcBef>
            <a:spcAft>
              <a:spcPct val="15000"/>
            </a:spcAft>
            <a:buChar char="••"/>
          </a:pPr>
          <a:r>
            <a:rPr lang="es-CO" sz="2100" kern="1200" dirty="0" smtClean="0"/>
            <a:t> Es decir que debemos tratar a nuestro prójimo, como quisiéramos ser tratados por ellos. </a:t>
          </a:r>
          <a:endParaRPr lang="es-CO" sz="2100" kern="1200" dirty="0"/>
        </a:p>
      </dsp:txBody>
      <dsp:txXfrm>
        <a:off x="5349240" y="663467"/>
        <a:ext cx="2880359" cy="49377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76E73C-A982-4BB0-A86B-A82080AFDCCE}">
      <dsp:nvSpPr>
        <dsp:cNvPr id="0" name=""/>
        <dsp:cNvSpPr/>
      </dsp:nvSpPr>
      <dsp:spPr>
        <a:xfrm>
          <a:off x="0" y="424847"/>
          <a:ext cx="5270985" cy="5270985"/>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3F6193-D289-4E8F-A83C-41D59EBE0124}">
      <dsp:nvSpPr>
        <dsp:cNvPr id="0" name=""/>
        <dsp:cNvSpPr/>
      </dsp:nvSpPr>
      <dsp:spPr>
        <a:xfrm>
          <a:off x="2635492" y="424847"/>
          <a:ext cx="6149483" cy="5270985"/>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kern="1200" dirty="0" smtClean="0">
              <a:solidFill>
                <a:srgbClr val="FF0000"/>
              </a:solidFill>
            </a:rPr>
            <a:t>Primero.</a:t>
          </a:r>
          <a:r>
            <a:rPr lang="es-CO" sz="2200" kern="1200" dirty="0" smtClean="0"/>
            <a:t> Aquí está hablando del excesivo trabajo impuesto por los más poderosos sobre los más pobres imponiéndoles cargas difíciles de llevar. </a:t>
          </a:r>
          <a:r>
            <a:rPr lang="es-CO" sz="2200" b="1" kern="1200" dirty="0" smtClean="0">
              <a:solidFill>
                <a:srgbClr val="FF0000"/>
              </a:solidFill>
            </a:rPr>
            <a:t>Segundo.</a:t>
          </a:r>
          <a:r>
            <a:rPr lang="es-CO" sz="2200" kern="1200" dirty="0" smtClean="0"/>
            <a:t> Note que está hablando de los «hijos de Israel», los que debían obedecer las leyes de Dios recomendadas por Abrahán a sus hijos </a:t>
          </a:r>
          <a:r>
            <a:rPr lang="es-CO" sz="2200" kern="1200" dirty="0" smtClean="0">
              <a:solidFill>
                <a:srgbClr val="FF0000"/>
              </a:solidFill>
            </a:rPr>
            <a:t>(lea Gén.18:19,29)</a:t>
          </a:r>
          <a:r>
            <a:rPr lang="es-CO" sz="2200" kern="1200" dirty="0" smtClean="0"/>
            <a:t>, pero que debido a la esclavitud no podían obedecerlas:</a:t>
          </a:r>
          <a:endParaRPr lang="es-CO" sz="2200" kern="1200" dirty="0"/>
        </a:p>
      </dsp:txBody>
      <dsp:txXfrm>
        <a:off x="2635492" y="424847"/>
        <a:ext cx="3074741" cy="5270985"/>
      </dsp:txXfrm>
    </dsp:sp>
    <dsp:sp modelId="{85EE4F11-BCC2-4A50-A29D-0E0D9BA9DADB}">
      <dsp:nvSpPr>
        <dsp:cNvPr id="0" name=""/>
        <dsp:cNvSpPr/>
      </dsp:nvSpPr>
      <dsp:spPr>
        <a:xfrm>
          <a:off x="5710234" y="424847"/>
          <a:ext cx="3074741" cy="527098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171450" lvl="1" indent="-171450" algn="l" defTabSz="844550" rtl="0">
            <a:lnSpc>
              <a:spcPct val="90000"/>
            </a:lnSpc>
            <a:spcBef>
              <a:spcPct val="0"/>
            </a:spcBef>
            <a:spcAft>
              <a:spcPct val="15000"/>
            </a:spcAft>
            <a:buChar char="••"/>
          </a:pPr>
          <a:r>
            <a:rPr lang="es-CO" sz="1900" kern="1200" dirty="0" smtClean="0"/>
            <a:t>Especialmente no podían santificar el séptimo día que Dios había dicho: «</a:t>
          </a:r>
          <a:r>
            <a:rPr lang="es-CO" sz="1900" b="1" kern="1200" dirty="0" smtClean="0">
              <a:latin typeface="Agency FB" pitchFamily="34" charset="0"/>
            </a:rPr>
            <a:t>Acordarte has del día del sábado, para santificarlo. </a:t>
          </a:r>
          <a:r>
            <a:rPr lang="es-CO" sz="1900" b="1" kern="1200" baseline="30000" dirty="0" smtClean="0">
              <a:latin typeface="Agency FB" pitchFamily="34" charset="0"/>
            </a:rPr>
            <a:t>9 </a:t>
          </a:r>
          <a:r>
            <a:rPr lang="es-CO" sz="1900" b="1" kern="1200" dirty="0" smtClean="0">
              <a:latin typeface="Agency FB" pitchFamily="34" charset="0"/>
            </a:rPr>
            <a:t>Seis días trabajarás, y harás toda tu obra;</a:t>
          </a:r>
          <a:r>
            <a:rPr lang="es-CO" sz="1900" b="1" kern="1200" baseline="30000" dirty="0" smtClean="0">
              <a:latin typeface="Agency FB" pitchFamily="34" charset="0"/>
            </a:rPr>
            <a:t>10 </a:t>
          </a:r>
          <a:r>
            <a:rPr lang="es-CO" sz="1900" b="1" kern="1200" dirty="0" smtClean="0">
              <a:latin typeface="Agency FB" pitchFamily="34" charset="0"/>
            </a:rPr>
            <a:t>Mas el séptimo día será sábado a Jehová tu Dios: no hagas obra ninguna, tú; ni tu hijo, ni tu hija; ni tu siervo, ni tu criada; ni tu bestia, ni tu extranjero, que está dentro de tus puertas: </a:t>
          </a:r>
          <a:r>
            <a:rPr lang="es-CO" sz="1900" b="1" kern="1200" baseline="30000" dirty="0" smtClean="0">
              <a:latin typeface="Agency FB" pitchFamily="34" charset="0"/>
            </a:rPr>
            <a:t>11 </a:t>
          </a:r>
          <a:r>
            <a:rPr lang="es-CO" sz="1900" b="1" kern="1200" dirty="0" smtClean="0">
              <a:latin typeface="Agency FB" pitchFamily="34" charset="0"/>
            </a:rPr>
            <a:t>Porque en seis días hizo Jehová los cielos y la tierra, la mar y todas las cosas que en ellos hay; y en el día séptimo reposó: por tanto Jehová bendijo al día del sábado, y lo santificó</a:t>
          </a:r>
          <a:r>
            <a:rPr lang="es-CO" sz="1900" kern="1200" dirty="0" smtClean="0"/>
            <a:t>» </a:t>
          </a:r>
          <a:r>
            <a:rPr lang="es-CO" sz="1900" kern="1200" dirty="0" smtClean="0">
              <a:solidFill>
                <a:srgbClr val="FF0000"/>
              </a:solidFill>
            </a:rPr>
            <a:t>(Éxo.20:8-11).</a:t>
          </a:r>
          <a:endParaRPr lang="es-CO" sz="1900" kern="1200" dirty="0">
            <a:solidFill>
              <a:srgbClr val="FF0000"/>
            </a:solidFill>
          </a:endParaRPr>
        </a:p>
      </dsp:txBody>
      <dsp:txXfrm>
        <a:off x="5710234" y="424847"/>
        <a:ext cx="3074741" cy="52709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D0E576-74C3-4988-B050-15F03946E19D}">
      <dsp:nvSpPr>
        <dsp:cNvPr id="0" name=""/>
        <dsp:cNvSpPr/>
      </dsp:nvSpPr>
      <dsp:spPr>
        <a:xfrm>
          <a:off x="0" y="0"/>
          <a:ext cx="4525963" cy="4525963"/>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D9D767-952F-40F0-8CF6-5C9C78FA6765}">
      <dsp:nvSpPr>
        <dsp:cNvPr id="0" name=""/>
        <dsp:cNvSpPr/>
      </dsp:nvSpPr>
      <dsp:spPr>
        <a:xfrm>
          <a:off x="2262981" y="0"/>
          <a:ext cx="5966618" cy="452596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1)…demandando a los Egipcios vasos de plata, y vasos de oro, y vestidos. Y Jehová dio gracia al pueblo delante de los Egipcios, y prestáronles, y ellos despojaron a los Egipcios </a:t>
          </a:r>
          <a:r>
            <a:rPr lang="es-CO" sz="2800" kern="1200" dirty="0" smtClean="0">
              <a:solidFill>
                <a:srgbClr val="FF0000"/>
              </a:solidFill>
            </a:rPr>
            <a:t>(Éxo.12:35,36)</a:t>
          </a:r>
          <a:r>
            <a:rPr lang="es-CO" sz="2800" kern="1200" dirty="0" smtClean="0"/>
            <a:t>.</a:t>
          </a:r>
          <a:endParaRPr lang="es-CO" sz="2800" kern="1200" dirty="0"/>
        </a:p>
      </dsp:txBody>
      <dsp:txXfrm>
        <a:off x="2262981" y="0"/>
        <a:ext cx="2983309" cy="4525963"/>
      </dsp:txXfrm>
    </dsp:sp>
    <dsp:sp modelId="{B15BC449-6E46-4331-A916-ECE567493063}">
      <dsp:nvSpPr>
        <dsp:cNvPr id="0" name=""/>
        <dsp:cNvSpPr/>
      </dsp:nvSpPr>
      <dsp:spPr>
        <a:xfrm>
          <a:off x="5246290" y="0"/>
          <a:ext cx="2983309" cy="452596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228600" lvl="1" indent="-228600" algn="l" defTabSz="977900" rtl="0">
            <a:lnSpc>
              <a:spcPct val="90000"/>
            </a:lnSpc>
            <a:spcBef>
              <a:spcPct val="0"/>
            </a:spcBef>
            <a:spcAft>
              <a:spcPct val="15000"/>
            </a:spcAft>
            <a:buChar char="••"/>
          </a:pPr>
          <a:r>
            <a:rPr lang="es-CO" sz="2200" kern="1200" dirty="0" smtClean="0"/>
            <a:t>2)… hizo Jehová, que la mar se retirase por un gran viento oriental toda aquella noche, y tornó la mar, en seco, y las aguas fueron partidas. Entonces los hijos de Israel entraron por medio de la mar en seco; teniendo las aguas como un muro a su diestra y a su siniestra </a:t>
          </a:r>
          <a:r>
            <a:rPr lang="es-CO" sz="2200" kern="1200" dirty="0" smtClean="0">
              <a:solidFill>
                <a:srgbClr val="FF0000"/>
              </a:solidFill>
            </a:rPr>
            <a:t>(Éxo.14:21,22).</a:t>
          </a:r>
          <a:endParaRPr lang="es-CO" sz="2200" kern="1200" dirty="0">
            <a:solidFill>
              <a:srgbClr val="FF0000"/>
            </a:solidFill>
          </a:endParaRPr>
        </a:p>
      </dsp:txBody>
      <dsp:txXfrm>
        <a:off x="5246290" y="0"/>
        <a:ext cx="2983309" cy="452596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57AACF-6584-4EF8-A505-85C978A95026}">
      <dsp:nvSpPr>
        <dsp:cNvPr id="0" name=""/>
        <dsp:cNvSpPr/>
      </dsp:nvSpPr>
      <dsp:spPr>
        <a:xfrm>
          <a:off x="0" y="59145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4DA41B-7AF3-41A6-B452-0C75DADF6A23}">
      <dsp:nvSpPr>
        <dsp:cNvPr id="0" name=""/>
        <dsp:cNvSpPr/>
      </dsp:nvSpPr>
      <dsp:spPr>
        <a:xfrm>
          <a:off x="2468880" y="59145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es-CO" sz="3000" kern="1200" dirty="0" smtClean="0"/>
            <a:t>3). Y siguiéndolos los Egipcios, entraron tras ellos hasta el medio de la mar, toda la caballería de Faraón, sus carros, y su gente de a caballo.  </a:t>
          </a:r>
          <a:endParaRPr lang="es-CO" sz="3000" kern="1200" dirty="0"/>
        </a:p>
      </dsp:txBody>
      <dsp:txXfrm>
        <a:off x="2468880" y="591459"/>
        <a:ext cx="2880359" cy="4937760"/>
      </dsp:txXfrm>
    </dsp:sp>
    <dsp:sp modelId="{8E6D6093-B508-4DD6-986A-6E521EB1390D}">
      <dsp:nvSpPr>
        <dsp:cNvPr id="0" name=""/>
        <dsp:cNvSpPr/>
      </dsp:nvSpPr>
      <dsp:spPr>
        <a:xfrm>
          <a:off x="5349240" y="591459"/>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rtl="0">
            <a:lnSpc>
              <a:spcPct val="90000"/>
            </a:lnSpc>
            <a:spcBef>
              <a:spcPct val="0"/>
            </a:spcBef>
            <a:spcAft>
              <a:spcPct val="15000"/>
            </a:spcAft>
            <a:buChar char="••"/>
          </a:pPr>
          <a:r>
            <a:rPr lang="es-CO" sz="2100" b="1" kern="1200" baseline="30000" dirty="0" smtClean="0"/>
            <a:t>24 </a:t>
          </a:r>
          <a:r>
            <a:rPr lang="es-CO" sz="2100" kern="1200" dirty="0" smtClean="0"/>
            <a:t>Y aconteció a la vela de la mañana, que Jehová miró al campo de los Egipcios en la columna de fuego y nube, y alborotó el campo de los Egipcios;  </a:t>
          </a:r>
          <a:r>
            <a:rPr lang="es-CO" sz="2100" b="1" kern="1200" baseline="30000" dirty="0" smtClean="0"/>
            <a:t>25 </a:t>
          </a:r>
          <a:r>
            <a:rPr lang="es-CO" sz="2100" kern="1200" dirty="0" smtClean="0"/>
            <a:t>Y quitó les las ruedas de sus carros, y trastornó los gravemente. Entonces los Egipcios dijeron: Huyamos de delante de Israel; porque Jehová </a:t>
          </a:r>
          <a:r>
            <a:rPr lang="es-CO" sz="2100" b="1" u="sng" kern="1200" dirty="0" smtClean="0"/>
            <a:t>pelea </a:t>
          </a:r>
          <a:r>
            <a:rPr lang="es-CO" sz="2100" kern="1200" dirty="0" smtClean="0"/>
            <a:t>por ellos contra los Egipcios. </a:t>
          </a:r>
          <a:endParaRPr lang="es-CO" sz="2100" kern="1200" dirty="0"/>
        </a:p>
      </dsp:txBody>
      <dsp:txXfrm>
        <a:off x="5349240" y="591459"/>
        <a:ext cx="2880359" cy="49377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79F537-B9D7-42B7-931A-0B2A77AA3860}">
      <dsp:nvSpPr>
        <dsp:cNvPr id="0" name=""/>
        <dsp:cNvSpPr/>
      </dsp:nvSpPr>
      <dsp:spPr>
        <a:xfrm>
          <a:off x="0" y="608941"/>
          <a:ext cx="4937760" cy="4575624"/>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AB68DF-96C2-48F3-A9B9-21A0363D23A1}">
      <dsp:nvSpPr>
        <dsp:cNvPr id="0" name=""/>
        <dsp:cNvSpPr/>
      </dsp:nvSpPr>
      <dsp:spPr>
        <a:xfrm>
          <a:off x="2458625" y="21604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b="1" kern="1200" baseline="30000" dirty="0" smtClean="0"/>
            <a:t>26 </a:t>
          </a:r>
          <a:r>
            <a:rPr lang="es-CO" sz="2100" kern="1200" dirty="0" smtClean="0"/>
            <a:t>Y Jehová dijo a Moisés: Extiende tu mano sobre la mar, para que las aguas se vuelvan sobre los Egipcios, sobre sus carros, y sobre su caballería. </a:t>
          </a:r>
          <a:r>
            <a:rPr lang="es-CO" sz="2100" b="1" kern="1200" baseline="30000" dirty="0" smtClean="0"/>
            <a:t>27 </a:t>
          </a:r>
          <a:r>
            <a:rPr lang="es-CO" sz="2100" kern="1200" dirty="0" smtClean="0"/>
            <a:t>Y Moisés extendió su mano sobre la mar, y la mar se volvió en su fuerza cuando amanecía, y los Egipcios iban hacia ella: y Jehová derribó a los Egipcios en medio de la mar. </a:t>
          </a:r>
          <a:endParaRPr lang="es-CO" sz="2100" kern="1200" dirty="0"/>
        </a:p>
      </dsp:txBody>
      <dsp:txXfrm>
        <a:off x="2458625" y="216043"/>
        <a:ext cx="2880359" cy="4937760"/>
      </dsp:txXfrm>
    </dsp:sp>
    <dsp:sp modelId="{8F56C5E3-5676-47EE-A3EC-7E6CF4791CCE}">
      <dsp:nvSpPr>
        <dsp:cNvPr id="0" name=""/>
        <dsp:cNvSpPr/>
      </dsp:nvSpPr>
      <dsp:spPr>
        <a:xfrm>
          <a:off x="5338928" y="0"/>
          <a:ext cx="2880359" cy="521743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rtl="0">
            <a:lnSpc>
              <a:spcPct val="90000"/>
            </a:lnSpc>
            <a:spcBef>
              <a:spcPct val="0"/>
            </a:spcBef>
            <a:spcAft>
              <a:spcPct val="15000"/>
            </a:spcAft>
            <a:buChar char="••"/>
          </a:pPr>
          <a:r>
            <a:rPr lang="es-CO" sz="2000" b="1" kern="1200" baseline="30000" dirty="0" smtClean="0"/>
            <a:t>28 </a:t>
          </a:r>
          <a:r>
            <a:rPr lang="es-CO" sz="2000" kern="1200" dirty="0" smtClean="0"/>
            <a:t>Y volvieron las aguas, y cubrieron los carros y la caballería; y todo el ejército de Faraón, que había entrado tras ellos en la mar: no quedó de ellos ni uno. </a:t>
          </a:r>
          <a:r>
            <a:rPr lang="es-CO" sz="2000" b="1" kern="1200" baseline="30000" dirty="0" smtClean="0"/>
            <a:t>29 </a:t>
          </a:r>
          <a:r>
            <a:rPr lang="es-CO" sz="2000" kern="1200" dirty="0" smtClean="0"/>
            <a:t>Y los hijos de Israel fueron por medio de la mar en seco, teniendo las aguas por muro a su diestra y a su siniestra. </a:t>
          </a:r>
          <a:r>
            <a:rPr lang="es-CO" sz="2000" b="1" kern="1200" baseline="30000" dirty="0" smtClean="0"/>
            <a:t>30 </a:t>
          </a:r>
          <a:r>
            <a:rPr lang="es-CO" sz="2000" kern="1200" dirty="0" smtClean="0"/>
            <a:t>Así salvó Jehová aquel día a Israel de mano de los Egipcios; e Israel vió a los Egipcios muertos a la orilla de la mar. </a:t>
          </a:r>
          <a:endParaRPr lang="es-CO" sz="2000" kern="1200" dirty="0"/>
        </a:p>
      </dsp:txBody>
      <dsp:txXfrm>
        <a:off x="5338928" y="0"/>
        <a:ext cx="2880359" cy="521743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19/09/2013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51520" y="836712"/>
            <a:ext cx="8640960" cy="1470025"/>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dirty="0" smtClean="0"/>
              <a:t/>
            </a:r>
            <a:br>
              <a:rPr lang="es-CO" dirty="0" smtClean="0"/>
            </a:br>
            <a:r>
              <a:rPr lang="es-CO" dirty="0"/>
              <a:t/>
            </a:r>
            <a:br>
              <a:rPr lang="es-CO" dirty="0"/>
            </a:br>
            <a:r>
              <a:rPr lang="es-CO" dirty="0" smtClean="0">
                <a:latin typeface="Algerian" pitchFamily="82" charset="0"/>
              </a:rPr>
              <a:t>PECADOS </a:t>
            </a:r>
            <a:r>
              <a:rPr lang="es-CO" dirty="0">
                <a:latin typeface="Algerian" pitchFamily="82" charset="0"/>
              </a:rPr>
              <a:t>QUE CLAMAN AL CIELO</a:t>
            </a:r>
            <a:br>
              <a:rPr lang="es-CO" dirty="0">
                <a:latin typeface="Algerian" pitchFamily="82" charset="0"/>
              </a:rPr>
            </a:br>
            <a:r>
              <a:rPr lang="es-CO" dirty="0"/>
              <a:t/>
            </a:r>
            <a:br>
              <a:rPr lang="es-CO" dirty="0"/>
            </a:br>
            <a:endParaRPr lang="es-CO" dirty="0"/>
          </a:p>
        </p:txBody>
      </p:sp>
      <p:pic>
        <p:nvPicPr>
          <p:cNvPr id="3074" name="Picture 2" descr="http://t2.gstatic.com/images?q=tbn:ANd9GcT9_3OAcpTgcSRCULfc2nw2vbCmfsT8myXlAgcDzYb-9QZ-klq8q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5555" y="2492896"/>
            <a:ext cx="4392488" cy="31683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11560" y="5688699"/>
            <a:ext cx="8136904" cy="830997"/>
          </a:xfrm>
          <a:prstGeom prst="rect">
            <a:avLst/>
          </a:prstGeom>
        </p:spPr>
        <p:txBody>
          <a:bodyPr wrap="square">
            <a:spAutoFit/>
          </a:bodyPr>
          <a:lstStyle/>
          <a:p>
            <a:pPr algn="ctr"/>
            <a:r>
              <a:rPr lang="es-CO" sz="2400" b="1" dirty="0" smtClean="0">
                <a:latin typeface="Agency FB" pitchFamily="34" charset="0"/>
              </a:rPr>
              <a:t>Millones están </a:t>
            </a:r>
            <a:r>
              <a:rPr lang="es-CO" sz="2400" b="1" dirty="0">
                <a:latin typeface="Agency FB" pitchFamily="34" charset="0"/>
              </a:rPr>
              <a:t>yendo camino a la perdición eterna, ¿y tu que estas </a:t>
            </a:r>
            <a:r>
              <a:rPr lang="es-CO" sz="2400" b="1" dirty="0" smtClean="0">
                <a:latin typeface="Agency FB" pitchFamily="34" charset="0"/>
              </a:rPr>
              <a:t>haciendo </a:t>
            </a:r>
            <a:r>
              <a:rPr lang="es-CO" sz="2400" b="1" dirty="0">
                <a:latin typeface="Agency FB" pitchFamily="34" charset="0"/>
              </a:rPr>
              <a:t>por ellos</a:t>
            </a:r>
            <a:r>
              <a:rPr lang="es-CO" sz="2400" b="1" dirty="0" smtClean="0">
                <a:latin typeface="Agency FB" pitchFamily="34" charset="0"/>
              </a:rPr>
              <a:t>? </a:t>
            </a:r>
            <a:endParaRPr lang="es-CO" sz="2400" b="1" dirty="0">
              <a:solidFill>
                <a:srgbClr val="FF0000"/>
              </a:solidFill>
              <a:latin typeface="Agency FB" pitchFamily="34" charset="0"/>
            </a:endParaRPr>
          </a:p>
        </p:txBody>
      </p:sp>
    </p:spTree>
    <p:extLst>
      <p:ext uri="{BB962C8B-B14F-4D97-AF65-F5344CB8AC3E}">
        <p14:creationId xmlns:p14="http://schemas.microsoft.com/office/powerpoint/2010/main" val="274941263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0"/>
            <a:ext cx="3682752" cy="2520280"/>
          </a:xfrm>
        </p:spPr>
        <p:txBody>
          <a:bodyPr>
            <a:normAutofit/>
          </a:bodyPr>
          <a:lstStyle/>
          <a:p>
            <a:pPr marL="0" indent="0" algn="ctr">
              <a:buNone/>
            </a:pPr>
            <a:r>
              <a:rPr lang="es-CO" b="1" i="1" dirty="0" smtClean="0"/>
              <a:t>La Biblia nos </a:t>
            </a:r>
            <a:r>
              <a:rPr lang="es-CO" b="1" i="1" dirty="0"/>
              <a:t>recuerda que existen “pecados que claman al cielo</a:t>
            </a:r>
            <a:r>
              <a:rPr lang="es-CO" b="1" i="1" dirty="0" smtClean="0"/>
              <a:t>”:</a:t>
            </a:r>
            <a:endParaRPr lang="es-CO" dirty="0"/>
          </a:p>
        </p:txBody>
      </p:sp>
      <p:pic>
        <p:nvPicPr>
          <p:cNvPr id="1026" name="Picture 2" descr="http://t1.gstatic.com/images?q=tbn:ANd9GcQ4AzU7ul4mg5a-0Xgy1vtJ9uPQ1OYkzZDSdQbVHCzfL-5VzW_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60648"/>
            <a:ext cx="3384376" cy="25922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4005064"/>
            <a:ext cx="8280920" cy="2554545"/>
          </a:xfrm>
          <a:prstGeom prst="rect">
            <a:avLst/>
          </a:prstGeom>
        </p:spPr>
        <p:txBody>
          <a:bodyPr wrap="square">
            <a:spAutoFit/>
          </a:bodyPr>
          <a:lstStyle/>
          <a:p>
            <a:pPr algn="ctr"/>
            <a:r>
              <a:rPr lang="es-CO" sz="3200" dirty="0" smtClean="0"/>
              <a:t>Por eso,</a:t>
            </a:r>
            <a:r>
              <a:rPr lang="es-CO" sz="3200" dirty="0" smtClean="0">
                <a:solidFill>
                  <a:srgbClr val="FF0000"/>
                </a:solidFill>
              </a:rPr>
              <a:t> </a:t>
            </a:r>
            <a:r>
              <a:rPr lang="es-CO" sz="3200" dirty="0" smtClean="0"/>
              <a:t>Pablo dice en</a:t>
            </a:r>
            <a:r>
              <a:rPr lang="es-CO" sz="3200" dirty="0" smtClean="0">
                <a:solidFill>
                  <a:srgbClr val="FF0000"/>
                </a:solidFill>
              </a:rPr>
              <a:t> Hebreos </a:t>
            </a:r>
            <a:r>
              <a:rPr lang="es-CO" sz="3200" dirty="0">
                <a:solidFill>
                  <a:srgbClr val="FF0000"/>
                </a:solidFill>
              </a:rPr>
              <a:t>10:31</a:t>
            </a:r>
            <a:r>
              <a:rPr lang="es-CO" sz="3200" dirty="0" smtClean="0">
                <a:solidFill>
                  <a:srgbClr val="FF0000"/>
                </a:solidFill>
              </a:rPr>
              <a:t>.</a:t>
            </a:r>
            <a:r>
              <a:rPr lang="es-CO" sz="3200" dirty="0" smtClean="0"/>
              <a:t> </a:t>
            </a:r>
            <a:r>
              <a:rPr lang="es-CO" sz="3200" dirty="0"/>
              <a:t>¡</a:t>
            </a:r>
            <a:r>
              <a:rPr lang="es-CO" sz="3200" b="1" dirty="0"/>
              <a:t>Terrible cosa es caer en las manos del Dios vivo</a:t>
            </a:r>
            <a:r>
              <a:rPr lang="es-CO" sz="3200" dirty="0"/>
              <a:t>! </a:t>
            </a:r>
            <a:r>
              <a:rPr lang="es-CO" sz="3200" b="1" baseline="30000" dirty="0"/>
              <a:t>  </a:t>
            </a:r>
            <a:r>
              <a:rPr lang="es-CO" sz="3200" b="1" dirty="0" smtClean="0"/>
              <a:t> y </a:t>
            </a:r>
            <a:r>
              <a:rPr lang="es-CO" sz="3200" dirty="0" smtClean="0">
                <a:solidFill>
                  <a:srgbClr val="FF0000"/>
                </a:solidFill>
              </a:rPr>
              <a:t>Santiago 2:13</a:t>
            </a:r>
            <a:r>
              <a:rPr lang="es-CO" sz="3200" dirty="0" smtClean="0"/>
              <a:t> dice:</a:t>
            </a:r>
            <a:r>
              <a:rPr lang="es-CO" sz="3200" b="1" dirty="0" smtClean="0"/>
              <a:t> «Porque </a:t>
            </a:r>
            <a:r>
              <a:rPr lang="es-CO" sz="3200" b="1" dirty="0"/>
              <a:t>juicio sin misericordia será hecho a aquel que no hiciere </a:t>
            </a:r>
            <a:r>
              <a:rPr lang="es-CO" sz="3200" b="1" dirty="0" smtClean="0"/>
              <a:t>misericordia».</a:t>
            </a:r>
            <a:endParaRPr lang="es-CO" sz="3200" b="1" dirty="0"/>
          </a:p>
        </p:txBody>
      </p:sp>
    </p:spTree>
    <p:extLst>
      <p:ext uri="{BB962C8B-B14F-4D97-AF65-F5344CB8AC3E}">
        <p14:creationId xmlns:p14="http://schemas.microsoft.com/office/powerpoint/2010/main" val="31267210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4680520" cy="6120680"/>
          </a:xfrm>
        </p:spPr>
        <p:txBody>
          <a:bodyPr>
            <a:normAutofit fontScale="92500" lnSpcReduction="10000"/>
          </a:bodyPr>
          <a:lstStyle/>
          <a:p>
            <a:pPr marL="0" indent="0" algn="ctr">
              <a:buNone/>
            </a:pPr>
            <a:r>
              <a:rPr lang="es-CO" dirty="0" smtClean="0"/>
              <a:t>E aquí la imperiosa necesidad de que tu y yo hagamos nuestra parte en advertir a muchos que están yendo por el camino que los conduce a la perdición eterna,</a:t>
            </a:r>
            <a:r>
              <a:rPr lang="es-CO" dirty="0"/>
              <a:t> </a:t>
            </a:r>
            <a:r>
              <a:rPr lang="es-CO" dirty="0" smtClean="0"/>
              <a:t>Dios que no quiere que nadie se pierda, dio la siguiente orden: </a:t>
            </a:r>
          </a:p>
          <a:p>
            <a:pPr marL="0" indent="0" algn="ctr">
              <a:buNone/>
            </a:pPr>
            <a:r>
              <a:rPr lang="es-CO" dirty="0" smtClean="0">
                <a:latin typeface="Agency FB" pitchFamily="34" charset="0"/>
              </a:rPr>
              <a:t>«Id </a:t>
            </a:r>
            <a:r>
              <a:rPr lang="es-CO" dirty="0">
                <a:latin typeface="Agency FB" pitchFamily="34" charset="0"/>
              </a:rPr>
              <a:t>por todo el mundo, y </a:t>
            </a:r>
            <a:r>
              <a:rPr lang="es-CO" dirty="0" smtClean="0">
                <a:latin typeface="Agency FB" pitchFamily="34" charset="0"/>
              </a:rPr>
              <a:t>predicad </a:t>
            </a:r>
            <a:r>
              <a:rPr lang="es-CO" dirty="0">
                <a:latin typeface="Agency FB" pitchFamily="34" charset="0"/>
              </a:rPr>
              <a:t>el evangelio a toda criatura. </a:t>
            </a:r>
            <a:r>
              <a:rPr lang="es-CO" b="1" baseline="30000" dirty="0" smtClean="0">
                <a:latin typeface="Agency FB" pitchFamily="34" charset="0"/>
              </a:rPr>
              <a:t>16 </a:t>
            </a:r>
            <a:r>
              <a:rPr lang="es-CO" dirty="0">
                <a:latin typeface="Agency FB" pitchFamily="34" charset="0"/>
              </a:rPr>
              <a:t>El que creyere, y fuere bautizado, será salvo; mas el que no creyere, será </a:t>
            </a:r>
            <a:r>
              <a:rPr lang="es-CO" dirty="0" smtClean="0">
                <a:latin typeface="Agency FB" pitchFamily="34" charset="0"/>
              </a:rPr>
              <a:t>condenado»</a:t>
            </a:r>
            <a:r>
              <a:rPr lang="es-CO" dirty="0" smtClean="0"/>
              <a:t>. </a:t>
            </a:r>
            <a:r>
              <a:rPr lang="es-CO" b="1" dirty="0" smtClean="0">
                <a:solidFill>
                  <a:srgbClr val="FF0000"/>
                </a:solidFill>
                <a:latin typeface="Agency FB" pitchFamily="34" charset="0"/>
              </a:rPr>
              <a:t> Marcos 16:15,16.</a:t>
            </a:r>
            <a:endParaRPr lang="es-CO" b="1" dirty="0">
              <a:solidFill>
                <a:srgbClr val="FF0000"/>
              </a:solidFill>
              <a:latin typeface="Agency FB" pitchFamily="34" charset="0"/>
            </a:endParaRPr>
          </a:p>
        </p:txBody>
      </p:sp>
      <p:pic>
        <p:nvPicPr>
          <p:cNvPr id="4098" name="Picture 2" descr="http://www.paxtv.org/photos/img_men_1602_2012-10-21_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476672"/>
            <a:ext cx="3888432" cy="3629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04047" y="4304478"/>
            <a:ext cx="3917889" cy="2031325"/>
          </a:xfrm>
          <a:prstGeom prst="rect">
            <a:avLst/>
          </a:prstGeom>
        </p:spPr>
        <p:txBody>
          <a:bodyPr wrap="square">
            <a:spAutoFit/>
          </a:bodyPr>
          <a:lstStyle/>
          <a:p>
            <a:r>
              <a:rPr lang="es-CO" dirty="0"/>
              <a:t>Para demostrar el amor que Dios Nuestro </a:t>
            </a:r>
            <a:r>
              <a:rPr lang="es-CO" dirty="0" smtClean="0"/>
              <a:t>Padre siente </a:t>
            </a:r>
            <a:r>
              <a:rPr lang="es-CO" dirty="0"/>
              <a:t>por los </a:t>
            </a:r>
            <a:r>
              <a:rPr lang="es-CO" dirty="0" smtClean="0"/>
              <a:t>pecadores, El </a:t>
            </a:r>
            <a:r>
              <a:rPr lang="es-CO" dirty="0"/>
              <a:t>Señor </a:t>
            </a:r>
            <a:r>
              <a:rPr lang="es-CO" dirty="0" smtClean="0"/>
              <a:t>Jesús dijo: «</a:t>
            </a:r>
            <a:r>
              <a:rPr lang="es-CO" dirty="0" smtClean="0">
                <a:latin typeface="Agency FB" pitchFamily="34" charset="0"/>
              </a:rPr>
              <a:t>Porque </a:t>
            </a:r>
            <a:r>
              <a:rPr lang="es-CO" dirty="0">
                <a:latin typeface="Agency FB" pitchFamily="34" charset="0"/>
              </a:rPr>
              <a:t>de tal manera amó Dios al mundo, que </a:t>
            </a:r>
            <a:r>
              <a:rPr lang="es-CO" dirty="0" smtClean="0">
                <a:latin typeface="Agency FB" pitchFamily="34" charset="0"/>
              </a:rPr>
              <a:t>ha </a:t>
            </a:r>
            <a:r>
              <a:rPr lang="es-CO" dirty="0">
                <a:latin typeface="Agency FB" pitchFamily="34" charset="0"/>
              </a:rPr>
              <a:t>dado a su Hijo unigénito; para que todo aquel que en él creyere, no se pierda, mas tenga vida </a:t>
            </a:r>
            <a:r>
              <a:rPr lang="es-CO" dirty="0" smtClean="0">
                <a:latin typeface="Agency FB" pitchFamily="34" charset="0"/>
              </a:rPr>
              <a:t>eterna</a:t>
            </a:r>
            <a:r>
              <a:rPr lang="es-CO" dirty="0" smtClean="0"/>
              <a:t>»</a:t>
            </a:r>
            <a:r>
              <a:rPr lang="es-CO" dirty="0" smtClean="0">
                <a:solidFill>
                  <a:srgbClr val="FF0000"/>
                </a:solidFill>
              </a:rPr>
              <a:t> (Juan 3:16).</a:t>
            </a:r>
            <a:r>
              <a:rPr lang="es-CO" dirty="0">
                <a:solidFill>
                  <a:srgbClr val="FF0000"/>
                </a:solidFill>
              </a:rPr>
              <a:t/>
            </a:r>
            <a:br>
              <a:rPr lang="es-CO" dirty="0">
                <a:solidFill>
                  <a:srgbClr val="FF0000"/>
                </a:solidFill>
              </a:rPr>
            </a:br>
            <a:endParaRPr lang="es-CO" dirty="0">
              <a:solidFill>
                <a:srgbClr val="FF0000"/>
              </a:solidFill>
            </a:endParaRPr>
          </a:p>
        </p:txBody>
      </p:sp>
    </p:spTree>
    <p:extLst>
      <p:ext uri="{BB962C8B-B14F-4D97-AF65-F5344CB8AC3E}">
        <p14:creationId xmlns:p14="http://schemas.microsoft.com/office/powerpoint/2010/main" val="42745041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68617854"/>
              </p:ext>
            </p:extLst>
          </p:nvPr>
        </p:nvGraphicFramePr>
        <p:xfrm>
          <a:off x="457200" y="332656"/>
          <a:ext cx="8229600"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76715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17151" y="260648"/>
            <a:ext cx="8712968" cy="1656184"/>
          </a:xfrm>
          <a:solidFill>
            <a:schemeClr val="accent3">
              <a:lumMod val="40000"/>
              <a:lumOff val="60000"/>
            </a:schemeClr>
          </a:solidFill>
        </p:spPr>
        <p:txBody>
          <a:bodyPr>
            <a:normAutofit/>
          </a:bodyPr>
          <a:lstStyle/>
          <a:p>
            <a:pPr marL="0" indent="0" algn="ctr">
              <a:buNone/>
            </a:pPr>
            <a:r>
              <a:rPr lang="es-CO" sz="5900" dirty="0" smtClean="0"/>
              <a:t>El </a:t>
            </a:r>
            <a:r>
              <a:rPr lang="es-CO" sz="4000" b="1" dirty="0" smtClean="0"/>
              <a:t>Homicidio voluntario.</a:t>
            </a:r>
            <a:endParaRPr lang="es-CO" sz="5900" dirty="0"/>
          </a:p>
          <a:p>
            <a:pPr marL="0" indent="0" algn="ctr">
              <a:buNone/>
            </a:pPr>
            <a:r>
              <a:rPr lang="es-CO" b="1" i="1" u="sng" dirty="0">
                <a:solidFill>
                  <a:srgbClr val="FF0000"/>
                </a:solidFill>
              </a:rPr>
              <a:t>La sangre de </a:t>
            </a:r>
            <a:r>
              <a:rPr lang="es-CO" b="1" i="1" u="sng" dirty="0" smtClean="0">
                <a:solidFill>
                  <a:srgbClr val="FF0000"/>
                </a:solidFill>
              </a:rPr>
              <a:t>Abel</a:t>
            </a:r>
            <a:endParaRPr lang="es-CO" sz="2000" b="1" i="1" u="sng" dirty="0" smtClean="0">
              <a:solidFill>
                <a:srgbClr val="FF0000"/>
              </a:solidFill>
            </a:endParaRPr>
          </a:p>
        </p:txBody>
      </p:sp>
      <p:sp>
        <p:nvSpPr>
          <p:cNvPr id="2" name="1 Rectángulo"/>
          <p:cNvSpPr/>
          <p:nvPr/>
        </p:nvSpPr>
        <p:spPr>
          <a:xfrm>
            <a:off x="323528" y="2492896"/>
            <a:ext cx="4968552" cy="3785652"/>
          </a:xfrm>
          <a:prstGeom prst="rect">
            <a:avLst/>
          </a:prstGeom>
        </p:spPr>
        <p:txBody>
          <a:bodyPr wrap="square">
            <a:spAutoFit/>
          </a:bodyPr>
          <a:lstStyle/>
          <a:p>
            <a:r>
              <a:rPr lang="es-CO" sz="2400" dirty="0"/>
              <a:t>Note que antes de que Caín cometiera </a:t>
            </a:r>
            <a:r>
              <a:rPr lang="es-CO" sz="2400" dirty="0" smtClean="0"/>
              <a:t>el pecado de asesinato, </a:t>
            </a:r>
            <a:r>
              <a:rPr lang="es-CO" sz="2400" dirty="0"/>
              <a:t>Dios trató de evitarlo dialogando con </a:t>
            </a:r>
            <a:r>
              <a:rPr lang="es-CO" sz="2400" dirty="0" smtClean="0"/>
              <a:t>él, </a:t>
            </a:r>
            <a:r>
              <a:rPr lang="es-CO" sz="2400" dirty="0"/>
              <a:t>pero sin forzar su voluntad: Entonces el Señor dijo a Caín: «¿</a:t>
            </a:r>
            <a:r>
              <a:rPr lang="es-CO" sz="2400" dirty="0">
                <a:latin typeface="Agency FB" pitchFamily="34" charset="0"/>
              </a:rPr>
              <a:t>Por qué te has airado? ¿Por qué ha decaído tu rostro?» Si haces lo bueno, ¿no serás acepto? Pero si no obras el bien, el pecado está a la puerta deseando dominarte. Pero tú debes dominarlo</a:t>
            </a:r>
            <a:r>
              <a:rPr lang="es-CO" sz="2400" dirty="0"/>
              <a:t>»</a:t>
            </a:r>
            <a:r>
              <a:rPr lang="es-CO" sz="2400" dirty="0">
                <a:solidFill>
                  <a:srgbClr val="FF0000"/>
                </a:solidFill>
              </a:rPr>
              <a:t> (Nueva Reina Valera 1990 Gén.4:6,7</a:t>
            </a:r>
            <a:r>
              <a:rPr lang="es-CO" sz="2400" dirty="0" smtClean="0">
                <a:solidFill>
                  <a:srgbClr val="FF0000"/>
                </a:solidFill>
              </a:rPr>
              <a:t>)</a:t>
            </a:r>
            <a:r>
              <a:rPr lang="es-CO" sz="2400" dirty="0" smtClean="0"/>
              <a:t>. </a:t>
            </a:r>
            <a:endParaRPr lang="es-CO" sz="2400" dirty="0"/>
          </a:p>
        </p:txBody>
      </p:sp>
      <p:pic>
        <p:nvPicPr>
          <p:cNvPr id="1026" name="Picture 2" descr="http://t1.gstatic.com/images?q=tbn:ANd9GcTsdH-KmzOUTofNTWncih4f7c7WkBzFmB5XXuwabSHkPnQvi9V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492897"/>
            <a:ext cx="3312368" cy="244827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422280" y="4941169"/>
            <a:ext cx="3698619" cy="2031325"/>
          </a:xfrm>
          <a:prstGeom prst="rect">
            <a:avLst/>
          </a:prstGeom>
        </p:spPr>
        <p:txBody>
          <a:bodyPr wrap="square">
            <a:spAutoFit/>
          </a:bodyPr>
          <a:lstStyle/>
          <a:p>
            <a:pPr algn="ctr"/>
            <a:r>
              <a:rPr lang="es-CO" dirty="0"/>
              <a:t>Caín estaba airado con Abel y con Dios porque su ofrenda había sido rechazada</a:t>
            </a:r>
            <a:r>
              <a:rPr lang="es-CO" dirty="0" smtClean="0"/>
              <a:t>. Esta fue rechazada por Dios ya que «</a:t>
            </a:r>
            <a:r>
              <a:rPr lang="es-CO" b="1" dirty="0" smtClean="0">
                <a:latin typeface="Agency FB" pitchFamily="34" charset="0"/>
              </a:rPr>
              <a:t>sin derramamiento de sangre no hay perdón</a:t>
            </a:r>
            <a:r>
              <a:rPr lang="es-CO" dirty="0" smtClean="0"/>
              <a:t>» </a:t>
            </a:r>
            <a:r>
              <a:rPr lang="es-CO" dirty="0" smtClean="0">
                <a:solidFill>
                  <a:srgbClr val="FF0000"/>
                </a:solidFill>
              </a:rPr>
              <a:t>(Heb.9:22)</a:t>
            </a:r>
            <a:r>
              <a:rPr lang="es-CO" dirty="0" smtClean="0"/>
              <a:t>. Lo que indica que esta fue cambiada por Caín.</a:t>
            </a:r>
            <a:endParaRPr lang="es-CO" dirty="0"/>
          </a:p>
        </p:txBody>
      </p:sp>
    </p:spTree>
    <p:extLst>
      <p:ext uri="{BB962C8B-B14F-4D97-AF65-F5344CB8AC3E}">
        <p14:creationId xmlns:p14="http://schemas.microsoft.com/office/powerpoint/2010/main" val="38409092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1)">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716016" y="188641"/>
            <a:ext cx="4104456" cy="3096344"/>
          </a:xfrm>
        </p:spPr>
        <p:txBody>
          <a:bodyPr>
            <a:normAutofit fontScale="85000" lnSpcReduction="10000"/>
          </a:bodyPr>
          <a:lstStyle/>
          <a:p>
            <a:pPr marL="0" indent="0">
              <a:buNone/>
            </a:pPr>
            <a:r>
              <a:rPr lang="es-CO" dirty="0"/>
              <a:t>Los versos 8 y 9 nos dicen que Caín rechazó el llamado amoroso de Dios y le dio muerte a su hermano Abel, y el verso 10 nos habla del desagrado que causó esta actitud de Caín cuando Dios le dijo</a:t>
            </a:r>
            <a:r>
              <a:rPr lang="es-CO" dirty="0" smtClean="0"/>
              <a:t>:</a:t>
            </a:r>
            <a:endParaRPr lang="es-CO" dirty="0"/>
          </a:p>
          <a:p>
            <a:endParaRPr lang="es-CO" dirty="0"/>
          </a:p>
        </p:txBody>
      </p:sp>
      <p:pic>
        <p:nvPicPr>
          <p:cNvPr id="2050" name="Picture 2" descr="http://t3.gstatic.com/images?q=tbn:ANd9GcR6JUKmGhgiO2bQtqKuWrZSJ3zkbJiZGlJKBF8fwslqdG-CIb6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4664"/>
            <a:ext cx="3960440" cy="252906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403648" y="3429000"/>
            <a:ext cx="6048672" cy="3323987"/>
          </a:xfrm>
          <a:prstGeom prst="rect">
            <a:avLst/>
          </a:prstGeom>
        </p:spPr>
        <p:txBody>
          <a:bodyPr wrap="square">
            <a:spAutoFit/>
          </a:bodyPr>
          <a:lstStyle/>
          <a:p>
            <a:pPr algn="ctr"/>
            <a:r>
              <a:rPr lang="es-CO" dirty="0"/>
              <a:t> </a:t>
            </a:r>
            <a:r>
              <a:rPr lang="es-CO" sz="2400" dirty="0"/>
              <a:t>«</a:t>
            </a:r>
            <a:r>
              <a:rPr lang="es-CO" sz="2400" dirty="0">
                <a:latin typeface="Agency FB" pitchFamily="34" charset="0"/>
              </a:rPr>
              <a:t>¿Qué has hecho? La voz de la sangre de tu hermano clama á mí desde la tierra». </a:t>
            </a:r>
            <a:r>
              <a:rPr lang="es-CO" sz="2400" dirty="0"/>
              <a:t>Y como </a:t>
            </a:r>
            <a:r>
              <a:rPr lang="es-CO" sz="2400" dirty="0" smtClean="0"/>
              <a:t>resultad de este asesinato, </a:t>
            </a:r>
            <a:r>
              <a:rPr lang="es-CO" sz="2400" dirty="0"/>
              <a:t>Dios maldijo a Caín, el cual nunca más volvió a relacionarse con su Creador, quien además de desobedecer  el mandamientos «No matarás», ahora se convirtió en </a:t>
            </a:r>
            <a:r>
              <a:rPr lang="es-CO" sz="2400" dirty="0" smtClean="0"/>
              <a:t>el primer bígamo dándole rienda a sus paciones carnales.</a:t>
            </a:r>
            <a:r>
              <a:rPr lang="es-CO" sz="2400" dirty="0"/>
              <a:t/>
            </a:r>
            <a:br>
              <a:rPr lang="es-CO" sz="2400" dirty="0"/>
            </a:br>
            <a:endParaRPr lang="es-CO" dirty="0"/>
          </a:p>
        </p:txBody>
      </p:sp>
    </p:spTree>
    <p:extLst>
      <p:ext uri="{BB962C8B-B14F-4D97-AF65-F5344CB8AC3E}">
        <p14:creationId xmlns:p14="http://schemas.microsoft.com/office/powerpoint/2010/main" val="28114786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368152"/>
          </a:xfrm>
        </p:spPr>
        <p:txBody>
          <a:bodyPr>
            <a:normAutofit fontScale="92500" lnSpcReduction="20000"/>
          </a:bodyPr>
          <a:lstStyle/>
          <a:p>
            <a:pPr marL="0" indent="0" algn="ctr">
              <a:buNone/>
            </a:pPr>
            <a:r>
              <a:rPr lang="es-CO" sz="3300" b="1" dirty="0" smtClean="0"/>
              <a:t>El Pecado </a:t>
            </a:r>
            <a:r>
              <a:rPr lang="es-CO" sz="3300" b="1" dirty="0"/>
              <a:t>carnal contra la naturaleza:</a:t>
            </a:r>
            <a:endParaRPr lang="es-CO" sz="3300" dirty="0"/>
          </a:p>
          <a:p>
            <a:pPr marL="0" indent="0" algn="ctr">
              <a:buNone/>
            </a:pPr>
            <a:r>
              <a:rPr lang="es-CO" b="1" u="sng" dirty="0">
                <a:solidFill>
                  <a:srgbClr val="FF0000"/>
                </a:solidFill>
              </a:rPr>
              <a:t>El pecado de los sodomitas </a:t>
            </a:r>
            <a:r>
              <a:rPr lang="es-CO" dirty="0"/>
              <a:t/>
            </a:r>
            <a:br>
              <a:rPr lang="es-CO" dirty="0"/>
            </a:br>
            <a:endParaRPr lang="es-CO" dirty="0"/>
          </a:p>
        </p:txBody>
      </p:sp>
      <p:sp>
        <p:nvSpPr>
          <p:cNvPr id="2" name="AutoShape 2" descr="data:image/jpeg;base64,/9j/4AAQSkZJRgABAQAAAQABAAD/2wCEAAkGBxQTEBQUEhQUFBUXFxQUFBcUFBUVFBQVFBQWFhQUFBQYHCggGBolHBQUITEhJSkrLi4uFx81ODMsNygtLisBCgoKDg0OGhAQGiwfHBwsLCwsLCwsLCwsLCwsLCwsLCwsLCwsLCwsLCwsLCwsLCwsLCwsLCwsLCwsLCwsLCwsLP/AABEIARIAuAMBIgACEQEDEQH/xAAcAAAABwEBAAAAAAAAAAAAAAAAAQIDBAUGBwj/xABAEAABAwIEAwYCCQMCBQUAAAABAAIRAwQFEiExBkFREyJhcYGRMrEHI0JSYnKhwdEUJPCS4RYzU4KiFUOywvH/xAAZAQADAQEBAAAAAAAAAAAAAAAAAQIDBAX/xAAkEQEBAAICAgIDAAMBAAAAAAAAAQIRAyESMUFREyIyFGFxBP/aAAwDAQACEQMRAD8Azt3hdzVrfWh9SoTJY3XL4dGroPCVqGU4/p+xI0MwXO8SVoWUQ3YAeX7pULTDGzu0rr4NwhCchCFokiEUJyEUIBEIQlwhCARCOEqEIQHP+P3zXpjoCs69v+c/ZXPGri67gcm6R5lVfZmIJE/d+37yubk/pph6b/g+4z2zerdPbRXcLHcAVoNSmesgea2kLfG7jOw3CKE4QihUCIQypcIQgG4RZU5CEIBuEAEuEAEAmEEvKgkZ11Ro3IS4XJ7iv2dYZ62Yt6OJ9Ft7Ti23LB3xMeuiyx5ZffR3FoIQhUDuMrUGHVAD8k7T4ttDtVar88fstLqEUKpp8T2zjAf6wY91Y0bym74XtPqnsHYRQlwhCYIhHCVCJ+x8igOV8SvDr1+h0IGm/omzsRs3o6e09DKbxB03VQg5e+e8eUJ8a5pb27v+oI7vsufLurx9JHC9fs7sbgO07266YuStqZKzHZ+0IIOnKDtousWr8zGnqAtOO9JynYyEUJwhFCsiIQhKhCEAiEISoQhAJhABKhGAgaJhBLhEg3OaHANWpGbs6XXUucfEnqrq1+jq3aO+57j+aP0CZuuNm0iO92kgEloOhPIqVYcd0HmCcp8Vhj4HSh9H1pHwuPm4qNV+jmh9hz2nlrP7LVWWJU6oljgfJTFp440mHtLW4stHMFal1aO8B4haW2pUazA4Nb6CCFZkJijata4luk7hGOOr76Bv+kA+EkeqfAS4QhWCYTF9VDKbiTGhUmFmONbiGNZ13QTAVCTVc5wzDM4kddU9cXJB+pHZNO4Eap5jAmXt12UePyezNdzTlysykbnquk8N4g027A54zQBvrMLn9NoUzCyG12fmCMcdC109FCU0aBCFYIhCEuEEgRCEJUIQgEQjASoQATAgEEqEEjVDW29UZm5DO23uobeCbSpmNRgc55OskESeUHRc6wfFzSqZdW8gHSCPQrRWuPVGunMT1AXJf/RN6ymjk+kTijBa2HVM9sXmhIBJIJDjy6keKn8O8UXNRpcGipH2ZDT6K6t+JaTwGvGYc8w0UHF8Ea0CtZkBwdmcwGA4cxAV4a940qvcP4npvIbVBovP2amnsdj6K8a4HYyqHDBSvbf6xgPIgjUEfJQ//TLizOag41aXOm8kuaPwO5+RW27P+E1UIoUTDMTZWb3dCN2nQg9CFOhVLsGq1QNaXHYbrD8T4gys5uQzAK0/EtzkoHqdFgY1TJHITL26qddEU4zua2dgSAdp2Ud5B1BB5aHn5KfKH40ikFIoQKjXHkQUxT3UmExpt/8AiWiGjWSrii/M0HquYQuk4YZpM8ggJMIoSkIQCYQRoQgyYRgI4RhAEgjhBAYWwrW153KtMZusQZ8DuqjHuDq1Co027i9ruR3HgTzTvEOFCzqN7ORJJa6dh0Ws4cxTt6eRx7zdQeq5ZlMr45zs9fTmZqua4sqNNN43kQpdliTm7uLZ5zofMLpOLcP0bun9Y2HiQHDRwPmue4vhT7TuVm5mEw2oBp5O6FZcnBcbvETL7arhXGmg5HwCdnDZ3+62YMhcXoB9GHtBNPfy8l0nhLFe2p7zC24eW39cvYsSr7DYf2tLR43A2cOhVjb1MzQduqehEAt5NEzvGLvqgPFctxvG6lKoadKAY1MSTmGwXVeMW/VA+IXKMTp/3jXRrDf3CM/5GM/ZSVqdw94e7tC7kSSY/hSqFG4fUzPzOO0uIJ0blbv009loKlZo0Lmg9J1TFxdMZGdwb0XN5bdP45PlOsLSo1pzmcseMT4qUAtBa2LDhBuGuDicswdNHgR/nVV+H4NXqwWUnEH7R7rfOXb+i149ydsuSTfSEWroWBGaDPILLHhm6zFvYmRzzNynyM6q24Xv3a0XjKWaEHQg9CFrKz00UIkbnjqEAZQBQhCNBAFCCNCEAEEYQQGV4wrMc7snCSW6HpJCoOHc9vctpuBB3BjQtPip/ElWbmp+EN/TVX97hwr0GVGaVGjM0jy2Pgo5OOZavyUq5os7xPIwfVFeWjKrCyo0OadCCFXcOYqKzCDo9pyvHMEbq5VSymwv/p39HWyuGa3eYbz7Mk7Hw8Ut9i6zrirSBdRee8Brlnp4LZXNu17S1wBB6qNYUso7N2obtPMLLPj369/BypFCsHNDgZCxeN43UZXcKbtBy31WuNrkLizRp1I5A+C5vizvrX/mPzW2O9dlSsUx2rVbDiI8FQ3etVjtiBBP3g6dvIj9VJrJTrbO0EbgR+6nkluPSuKyZdqW5wrvAy2Jn4ZcfNxTl5aZoMlsaJdd5MbkDkN1HIHKSTy108yRC5MXXZNN7wPXIpCie8DcUDDgCIdmzHp9kHzAXTwIXM/onoZqlUukimGEdM5zDX0krfYve9mxzicrQCSegA1K1x9Ms9W6iaLpu06/JQa1VpcXAAnrA5dSuRYvx7UJIpCBOjnHUjrHJR8J42uQ8TFQE6ggg+MclW0dOr8RWRrW7jT0qM7wDdMzftN036jyR4M6aLD4BRuE+IG13DlIiIgg+Kt6lAMe4NEA94DpO495V41GUJhFCUgrSKEAEaCAEII0aRuaYhVzV6p/GQPQR6bbracJVs1s3wlvtoufsqAlxnXMSfUla7gG4llRo5On3A/3T3uJM8R0n2tcXFId10CqBz6Fau0uBUY17diJR3duHtLXCQVDwml2c0+Q1Czksy/1VLBDLrKNBWRFUd0+S5dizfrX/mPzXU3bFca4ux6nSuKjB33hxkDZp6OPXwT2RNYKiv8AiAsrMawns2lvaZIzPEguDXEaaae6qcQxapV0Jhv3W6D16qvhTcvo5Gte7KA8HtGO1a8aZusjkeo5FFbPa+oGtBlxAHqqjAcW7FxbUGei899vQ7do3oR+oWuq2DbepSrsq0xTnM11Rw0gSCPv7grC4X3HRjyOtcH4bSoWrW0tSe9UdzNSO8D0jaFSfSddZaFOn/1X6/kpjMZ8JLVzl/F9xZXdZtKp3HGm9sw9jvq2tzEHQyBuOik3/EdbEIe8ta5rcjQ0dwGZc4Anc6eyMusSx7yM/wBKwgaBRjaBju0pANc3WCJa7wcEVrSe0OzEE8oEe6FhTqZocGlp00Lp1891nI1ydX4Ysc1GhWcwU6ghrspkFp7wnyJPoVo734h4j91ScL9oAxrmhrDTYWiZcMrQ2XdAdICuLp/fjo0fqT/C24mPL7NoII1syEgEaCACCMIIDjNwTmMK64av3Uagj7RAI9VVXre/LegTlm4tId0IMeRlGM6ib7deadAihRMGvRWoteBEhTYQYkEaCAj39Yso1HjdrHuHm1pI+S8vPeXEucZc4lzjzLnGXE+ZJXqO8pZqb2/eY9v+ppH7ry7ljTpp7KcjJQIQQlSYRop9Os6pRDcxJoAloJ07Nxl0DwIHofBV6OnMgNkk6QNSZ3EDdEJKuXhwpEn8LvAB3LwglXGE1wKjmgxIkdJG+nlCrKmCXMZuwqxvOQ/LdDDaZNRpgjKTmJBEEaQpznS+PLVabMRuYPMd4z5aQVe8GW/aXVFpboHyQejddfZVFGpsCCfEH5rbcB3TGVCIDS8im0n4nPIc4MHTuscfOFzzu6dWXrbcYRahocZc4l79XR94wBGw6BVlhe9rcVyNg7I3yYA35gn1V894p0y47NBd7Cf2WJ4LqEmpO5MnzO66sZpyZXfbUoI0Fok253eATiq8UuclWl4ug+xVoEtgEEaJAcirjVKZskVjqjpHRaJdD4MP9q3zPzKvSFn+CD/bervmtAopgggggwC808T4a+3vK9OoNe0e4RsWPcXMI9CF6PrXrG/E4D1XDvpTLX33asMtcxrT4OYT+xCVnQ2xsInJSIlQZDnLqvBmAtt6Ic4DtXgF5+7OoY3pHPx8lzTDqWavSb1e2fIGT+gXa6A7oWnHPkqU5irMRwNtUyBDzs4c/Bw5qzc6CEoOnaCtbq9VM3O4ydxgtejOem6B9oAx69PVNcXWNRuHWtelmkV6rnlgJLDkyscY+EQ12v4vFdBscULBlqDOzbXVzR0BPLwVtZUqdMGrSns3fE0SWiOYZ9mNZA8FzXh8buN/yeU05pw39JD61B9rXAJNLJRqTq6AxuV5J77i3Ocy0vBNT6x48B+6Txd9G9C6Br2zm29b4pGlGofvOAEtd+IeoK57/wAQ31jedlWa1j2FgqNyzmaY7zXT3pGsjc+oROkV3chEsbbcVPHxBpHIg7jcEeYVpZcUU3uDToT1V7SRxG7vs8NfZXdnUzMafALP45UDq4AP2SrHh+vNOCfhJCXyfwtUEGmdkEycfrnVCinXUgk9mFohvOBXf25/MVpFyWhilSiCKboDt/5CmUuJbgNAzj1GqVh7dOVfj9fJbvI0MGFz2pxPc/fH+kKBiGOV6jcr3yOkAJeI2S9xdq5xcfEkqqx61z0HQNW98f8Abv8ApKm0H6J4FOk5zKEpVenle5vRxHsSEgrFoXQrOY4OaSCNiFqcMxxxjLVe13QvJ9wdCsnKSUqcunWLDFzVGVwh+m2zhOpHSOi0FN4gAbeBXIMDx00ajS+XNGn4hPzC6LY4xTqNzNdI/CDA842WuG7Oytm+l29ycssRdSPcPMEjkY5KvZVB2KBVwqum4yQ8lgAafsbtk76eKwn0u4WHdldUz3dKNRp3YXDtKZBO4jOI5R46XznkeKp8du6VYMoVg97QTUyscGagFoLn8hqf06JZyaE3VJw9Qe6zc8OkMcBr8QaQAQfAHLB8fBOy4GZK0eDYc22Z2c/UXYfTouJBLa5YXNpuI0Mhsg9WxzWcdsssDzmkw4jUJBza7IqeJVQTDyJ3hQ2lCVppG2wwbjIsDGVG90aF06+cIlj3OQSNbkpEoEpBK0SauTsiDki5KDSgge5MPdKccVHJ3SCVbbJ4BR7V2ifDkGxvEdDLcO6Oh49RB/UFVhKveLvjp/lP/wAlQFYZe1waEp6wtu0flmDBI0naNFKfglUbZT6x81FykVMbfSuKctrp9N2am5zD1aSPfqnqmG1Ru32IKYdRcN2n2TmUGq2PDnFj3Oy1gCPvgQZ5AjY+i17rtjphwMb6gxHVc7wh2RzD2ZOUzBGjnCYLo5THoE6+m8zIJnntvutMeXQ8Glv8TaDFPU8yCQE3aWtKs17agGbKXB4BNSWkd3eCIk7clnW0i1gYN3GXnXbwPkrGya99UNpTmMgAECTBmSdAAFjycltdHHhJ8JfFdhUt8NaW1e2puuqRouAcHUalNlXUg8zt1lo3UdlVzmAvEOIBcPxHU/qp9viBNsaLxLS41WciKu2ceEZxy+IqE7mtOPdm6w5pJlqEtclscmWJxpWrIVYoJFc7IJaC1dWHISn6NB7qZdGgKhAK+wlmag8c9VEyq9bZ+5OiS1yK5PdTIqaLZkecVFqVmzE6qqxLEiDAVU64dMzqouRyNjZnRSFTYBcFzTJVrKueiZ/i34qXk/5tVArvit81GDo0n3P+yo1jl7aT0kYbcinVa47CZjxELQsxWk7Z4B/Fp81lCrTh3BXXVUtBDWtg1HRMA7ADm4wsrh5VpjyXFfjXbVFk8Fq7Lh+jSpimxsgc3wXEnckjRSG4TSH/ALbfUT80f4+X20/NGPZ6Jw1NFrqthTIjK32Cpb3AvtU9DrpyKV4cp2c5ZVLmAIcNwQRsdvA6HyWubh2dodcUWtZFIk0yQXNHZgtzNJEQSY03gbaZGvScw6tP6rT8DWtUh2U56Tg5rmSZkDMHObOhENg+YWdlrXG6I4twltvWaaRmjUb2lL8ImCz009wqEuVvxdfB9cNYczKbW02RtoJcf9RPsqIFdeG/GbcOf9UoCEsFNgowVaEbFq5bTkIJrGRNIoKMrdqi1sXkySdJ0Wv4SbmbUHn+y5/hTupO+y6FwEZe8eB/+qy+F4e2MxF8A+BI/VZy4vnbAqbxZVIuarJ0D3j/AMiqILW57Z6OPeTumygClNEnVQpccNu+JX4KoMDbBKu2lbYekX2zfEx+uH5B8yqglWfET5rnwa0fv+62HBHCGXLcXDe9vTpkfD0e8deg5ee2dm6uejHCnBAc0VboHXVtLbTkanOfw+63VtaU6bctNjWN6NaAPYKQUzUPRa446Mio4BNF5OyMt9US0kZ7FCEIIEo0CTTB3AVxw1fCi4NIGQnp8JP2h+6qJS2OU3GVUyU3HuAm1uSWj6qrL6Z5CTLmek+xCy4K7Hi9oLzDHNialNpezrnpjb1aY/7lw9+IAH4SsZdezsTZR5kyyrIlKVoR8Sf9WUEV8yWlBRTWFCGwAPNbT6PT9c7yP7LDWz51W1+jx39wR4H5LL4aY+2M46sf7y4/OT7wf3WWdTiFvPpIcG31URvlP/iP4WRawPIC0k3E291CywUGfEtC3DGyDCL+gYDsn4VPkjYSe8rlskwNSdgNz6KJa0JqNDGkuJAgbldDwbBBS77gC+PRvgPHxWk6ha2qMB4RayqbiuM1QxkadW04ETHN3jy/Vagp0hNP0SayaNPKjP8AEpdV6Zy8yriKARFKJSFRElAoFByey0KUbXJJRApk03CN7FQsOztR+YfyJ9lzzjrAhbXr2gDJUmpT8nEy30MjyhaK3rFrg4bggjzC0PHWFC9sRVpialNvas6lpA7Rntr5tXPyTV20nccfp0ROpAAT76JYc7Wkt2BjSfNR6dsHAuLue3VWFa9LbfsS7ug5g3nJ21XNy8mstHJ0ZqMDmEuA10n+EEQggCe9HdbugueZfZ6R6AygBa36P3/3X+dCsgHLT8B1Iu2/51Xbl6LH2b+kqwz3rtYljf3WVtsFyuBzLefSRbObcNqR3C0NnxE7rLNreKvCTScvZxtPaU7Qw7tHBrDLjsEVpRfWeGUhmcfZo+848gt9geCMt26d55+J53PgOg8FOXl5dXpthOPw7naNgWAstxO9Q/E7oPut6D5q1cE+QmXqt7TrRpxUWo5O1XqNVcFUI04//qZmTp7oPeXbbJQ0T3staApCMlJJVJCUTigElxTAiUmUCUmUySLV7Q8Zxmbs4AwYPMHqN1t8HPZ0m5XZ2alp/DOxHXX9FgGlaDhe9hxpO+F+3g6D8xI9lHLNw8Kx/GWBC3untYIpvHa0T9kA/G0nwOnlCw15Wc2XEiToP5XbeLMOdc2j6Y/51KalL8Yb8TR5t/UBcUdRnMXiQBoehXHlO+1ZI1O5Iboe8fH90FXgkiN4/wA1QS8Ylr7mwfTAJ1B1BG0KRg1/2VTP0Vhd12iwysIPnu0aLMZ9FrhfKdqv63pqMdx511TDamwMiFU4Vgrq9TJTn8ROzR1P8IsCw6pc1Axmw1c4/CwdT49BzXUsJwxlCmGUx4kndx6kqpNH/RGCYNTtqeSmPzOPxOPU/wAclYoInORtchLyodV0p6q5Qa1RG9DQqj1XvdmKee9NsblEnf5Jy2lSnGBATaBKSStYzoyUglCUmU4CgUglGCkOKcTROKRKDikyqIoOT1tXLXBwOoMjwI1CihyBOqmnG2xC+IDKzOTg70cNR8lyr6QrLsLhxp6ULgdvT6AuMVKY8nfoQt8K82Q6h+U+ROYf54Koxuw/qrKpSialLNcUOpLWxUpj8zZ9QFzZ4dNb25HVloEHf5IKcAKurROg1aJyt8BzKCy3PlGhsxd2Zx5P+IHb0CscDw6pdVBTp+bnH4WN6n9hzVTgWE1LmsKVIanVxPwsbOrnf5qu2cPYLTtaQpsHi5x+J7o1J/jktcejmOz2DYVTt6Qp0xoNyficebnHqp8pJckFyLWshbnpl70HFRa1XopMVWoo70spolOFSTomHlLe5MuctMUUCUklESkly0QMlJlESilAKBTZRzukEpkSUUoEpEoBSSTqiDkh51VX0UW2H1ZpVWdWhw82OB+Rck2VyWODm7tII9FDw6sBUE7HunycMp/Qo2Pglp5H9Ros7Gkqqx+qy0q1KTKY7K4Hb0zlGgcSXtn8LswjoAgp3EtmK9k4xNS3Pas6mk6BWb5Duv8A+0oLzuXh/ZXlS/oppj+jcYEmo6TGpgCJPPcrblBBdd9DH0QUko0FK0e4UdBBAIq8k1VQQThVHqJhBBaRAOSEEFaYIpKCCCAptGgqhGykoIIBKTU3QQVT0kgKbef85/5nfNBBTV4p+CiarQdiHg+ILHAgo0EFzZ+2r//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4" name="AutoShape 4" descr="data:image/jpeg;base64,/9j/4AAQSkZJRgABAQAAAQABAAD/2wCEAAkGBxQTEBQUEhQUFBUXFxQUFBcUFBUVFBQVFBQWFhQUFBQYHCggGBolHBQUITEhJSkrLi4uFx81ODMsNygtLisBCgoKDg0OGhAQGiwfHBwsLCwsLCwsLCwsLCwsLCwsLCwsLCwsLCwsLCwsLCwsLCwsLCwsLCwsLCwsLCwsLCwsLP/AABEIARIAuAMBIgACEQEDEQH/xAAcAAAABwEBAAAAAAAAAAAAAAAAAQIDBAUGBwj/xABAEAABAwIEAwYCCQMCBQUAAAABAAIRAwQFEiExBkFREyJhcYGRMrEHI0JSYnKhwdEUJPCS4RYzU4KiFUOywvH/xAAZAQADAQEBAAAAAAAAAAAAAAAAAQIDBAX/xAAkEQEBAAICAgIDAAMBAAAAAAAAAQIRAyESMUFREyIyFGFxBP/aAAwDAQACEQMRAD8Azt3hdzVrfWh9SoTJY3XL4dGroPCVqGU4/p+xI0MwXO8SVoWUQ3YAeX7pULTDGzu0rr4NwhCchCFokiEUJyEUIBEIQlwhCARCOEqEIQHP+P3zXpjoCs69v+c/ZXPGri67gcm6R5lVfZmIJE/d+37yubk/pph6b/g+4z2zerdPbRXcLHcAVoNSmesgea2kLfG7jOw3CKE4QihUCIQypcIQgG4RZU5CEIBuEAEuEAEAmEEvKgkZ11Ro3IS4XJ7iv2dYZ62Yt6OJ9Ft7Ti23LB3xMeuiyx5ZffR3FoIQhUDuMrUGHVAD8k7T4ttDtVar88fstLqEUKpp8T2zjAf6wY91Y0bym74XtPqnsHYRQlwhCYIhHCVCJ+x8igOV8SvDr1+h0IGm/omzsRs3o6e09DKbxB03VQg5e+e8eUJ8a5pb27v+oI7vsufLurx9JHC9fs7sbgO07266YuStqZKzHZ+0IIOnKDtousWr8zGnqAtOO9JynYyEUJwhFCsiIQhKhCEAiEISoQhAJhABKhGAgaJhBLhEg3OaHANWpGbs6XXUucfEnqrq1+jq3aO+57j+aP0CZuuNm0iO92kgEloOhPIqVYcd0HmCcp8Vhj4HSh9H1pHwuPm4qNV+jmh9hz2nlrP7LVWWJU6oljgfJTFp440mHtLW4stHMFal1aO8B4haW2pUazA4Nb6CCFZkJijata4luk7hGOOr76Bv+kA+EkeqfAS4QhWCYTF9VDKbiTGhUmFmONbiGNZ13QTAVCTVc5wzDM4kddU9cXJB+pHZNO4Eap5jAmXt12UePyezNdzTlysykbnquk8N4g027A54zQBvrMLn9NoUzCyG12fmCMcdC109FCU0aBCFYIhCEuEEgRCEJUIQgEQjASoQATAgEEqEEjVDW29UZm5DO23uobeCbSpmNRgc55OskESeUHRc6wfFzSqZdW8gHSCPQrRWuPVGunMT1AXJf/RN6ymjk+kTijBa2HVM9sXmhIBJIJDjy6keKn8O8UXNRpcGipH2ZDT6K6t+JaTwGvGYc8w0UHF8Ea0CtZkBwdmcwGA4cxAV4a940qvcP4npvIbVBovP2amnsdj6K8a4HYyqHDBSvbf6xgPIgjUEfJQ//TLizOag41aXOm8kuaPwO5+RW27P+E1UIoUTDMTZWb3dCN2nQg9CFOhVLsGq1QNaXHYbrD8T4gys5uQzAK0/EtzkoHqdFgY1TJHITL26qddEU4zua2dgSAdp2Ud5B1BB5aHn5KfKH40ikFIoQKjXHkQUxT3UmExpt/8AiWiGjWSrii/M0HquYQuk4YZpM8ggJMIoSkIQCYQRoQgyYRgI4RhAEgjhBAYWwrW153KtMZusQZ8DuqjHuDq1Co027i9ruR3HgTzTvEOFCzqN7ORJJa6dh0Ws4cxTt6eRx7zdQeq5ZlMr45zs9fTmZqua4sqNNN43kQpdliTm7uLZ5zofMLpOLcP0bun9Y2HiQHDRwPmue4vhT7TuVm5mEw2oBp5O6FZcnBcbvETL7arhXGmg5HwCdnDZ3+62YMhcXoB9GHtBNPfy8l0nhLFe2p7zC24eW39cvYsSr7DYf2tLR43A2cOhVjb1MzQduqehEAt5NEzvGLvqgPFctxvG6lKoadKAY1MSTmGwXVeMW/VA+IXKMTp/3jXRrDf3CM/5GM/ZSVqdw94e7tC7kSSY/hSqFG4fUzPzOO0uIJ0blbv009loKlZo0Lmg9J1TFxdMZGdwb0XN5bdP45PlOsLSo1pzmcseMT4qUAtBa2LDhBuGuDicswdNHgR/nVV+H4NXqwWUnEH7R7rfOXb+i149ydsuSTfSEWroWBGaDPILLHhm6zFvYmRzzNynyM6q24Xv3a0XjKWaEHQg9CFrKz00UIkbnjqEAZQBQhCNBAFCCNCEAEEYQQGV4wrMc7snCSW6HpJCoOHc9vctpuBB3BjQtPip/ElWbmp+EN/TVX97hwr0GVGaVGjM0jy2Pgo5OOZavyUq5os7xPIwfVFeWjKrCyo0OadCCFXcOYqKzCDo9pyvHMEbq5VSymwv/p39HWyuGa3eYbz7Mk7Hw8Ut9i6zrirSBdRee8Brlnp4LZXNu17S1wBB6qNYUso7N2obtPMLLPj369/BypFCsHNDgZCxeN43UZXcKbtBy31WuNrkLizRp1I5A+C5vizvrX/mPzW2O9dlSsUx2rVbDiI8FQ3etVjtiBBP3g6dvIj9VJrJTrbO0EbgR+6nkluPSuKyZdqW5wrvAy2Jn4ZcfNxTl5aZoMlsaJdd5MbkDkN1HIHKSTy108yRC5MXXZNN7wPXIpCie8DcUDDgCIdmzHp9kHzAXTwIXM/onoZqlUukimGEdM5zDX0krfYve9mxzicrQCSegA1K1x9Ms9W6iaLpu06/JQa1VpcXAAnrA5dSuRYvx7UJIpCBOjnHUjrHJR8J42uQ8TFQE6ggg+MclW0dOr8RWRrW7jT0qM7wDdMzftN036jyR4M6aLD4BRuE+IG13DlIiIgg+Kt6lAMe4NEA94DpO495V41GUJhFCUgrSKEAEaCAEII0aRuaYhVzV6p/GQPQR6bbracJVs1s3wlvtoufsqAlxnXMSfUla7gG4llRo5On3A/3T3uJM8R0n2tcXFId10CqBz6Fau0uBUY17diJR3duHtLXCQVDwml2c0+Q1Czksy/1VLBDLrKNBWRFUd0+S5dizfrX/mPzXU3bFca4ux6nSuKjB33hxkDZp6OPXwT2RNYKiv8AiAsrMawns2lvaZIzPEguDXEaaae6qcQxapV0Jhv3W6D16qvhTcvo5Gte7KA8HtGO1a8aZusjkeo5FFbPa+oGtBlxAHqqjAcW7FxbUGei899vQ7do3oR+oWuq2DbepSrsq0xTnM11Rw0gSCPv7grC4X3HRjyOtcH4bSoWrW0tSe9UdzNSO8D0jaFSfSddZaFOn/1X6/kpjMZ8JLVzl/F9xZXdZtKp3HGm9sw9jvq2tzEHQyBuOik3/EdbEIe8ta5rcjQ0dwGZc4Anc6eyMusSx7yM/wBKwgaBRjaBju0pANc3WCJa7wcEVrSe0OzEE8oEe6FhTqZocGlp00Lp1891nI1ydX4Ysc1GhWcwU6ghrspkFp7wnyJPoVo734h4j91ScL9oAxrmhrDTYWiZcMrQ2XdAdICuLp/fjo0fqT/C24mPL7NoII1syEgEaCACCMIIDjNwTmMK64av3Uagj7RAI9VVXre/LegTlm4tId0IMeRlGM6ib7deadAihRMGvRWoteBEhTYQYkEaCAj39Yso1HjdrHuHm1pI+S8vPeXEucZc4lzjzLnGXE+ZJXqO8pZqb2/eY9v+ppH7ry7ljTpp7KcjJQIQQlSYRop9Os6pRDcxJoAloJ07Nxl0DwIHofBV6OnMgNkk6QNSZ3EDdEJKuXhwpEn8LvAB3LwglXGE1wKjmgxIkdJG+nlCrKmCXMZuwqxvOQ/LdDDaZNRpgjKTmJBEEaQpznS+PLVabMRuYPMd4z5aQVe8GW/aXVFpboHyQejddfZVFGpsCCfEH5rbcB3TGVCIDS8im0n4nPIc4MHTuscfOFzzu6dWXrbcYRahocZc4l79XR94wBGw6BVlhe9rcVyNg7I3yYA35gn1V894p0y47NBd7Cf2WJ4LqEmpO5MnzO66sZpyZXfbUoI0Fok253eATiq8UuclWl4ug+xVoEtgEEaJAcirjVKZskVjqjpHRaJdD4MP9q3zPzKvSFn+CD/bervmtAopgggggwC808T4a+3vK9OoNe0e4RsWPcXMI9CF6PrXrG/E4D1XDvpTLX33asMtcxrT4OYT+xCVnQ2xsInJSIlQZDnLqvBmAtt6Ic4DtXgF5+7OoY3pHPx8lzTDqWavSb1e2fIGT+gXa6A7oWnHPkqU5irMRwNtUyBDzs4c/Bw5qzc6CEoOnaCtbq9VM3O4ydxgtejOem6B9oAx69PVNcXWNRuHWtelmkV6rnlgJLDkyscY+EQ12v4vFdBscULBlqDOzbXVzR0BPLwVtZUqdMGrSns3fE0SWiOYZ9mNZA8FzXh8buN/yeU05pw39JD61B9rXAJNLJRqTq6AxuV5J77i3Ocy0vBNT6x48B+6Txd9G9C6Br2zm29b4pGlGofvOAEtd+IeoK57/wAQ31jedlWa1j2FgqNyzmaY7zXT3pGsjc+oROkV3chEsbbcVPHxBpHIg7jcEeYVpZcUU3uDToT1V7SRxG7vs8NfZXdnUzMafALP45UDq4AP2SrHh+vNOCfhJCXyfwtUEGmdkEycfrnVCinXUgk9mFohvOBXf25/MVpFyWhilSiCKboDt/5CmUuJbgNAzj1GqVh7dOVfj9fJbvI0MGFz2pxPc/fH+kKBiGOV6jcr3yOkAJeI2S9xdq5xcfEkqqx61z0HQNW98f8Abv8ApKm0H6J4FOk5zKEpVenle5vRxHsSEgrFoXQrOY4OaSCNiFqcMxxxjLVe13QvJ9wdCsnKSUqcunWLDFzVGVwh+m2zhOpHSOi0FN4gAbeBXIMDx00ajS+XNGn4hPzC6LY4xTqNzNdI/CDA842WuG7Oytm+l29ycssRdSPcPMEjkY5KvZVB2KBVwqum4yQ8lgAafsbtk76eKwn0u4WHdldUz3dKNRp3YXDtKZBO4jOI5R46XznkeKp8du6VYMoVg97QTUyscGagFoLn8hqf06JZyaE3VJw9Qe6zc8OkMcBr8QaQAQfAHLB8fBOy4GZK0eDYc22Z2c/UXYfTouJBLa5YXNpuI0Mhsg9WxzWcdsssDzmkw4jUJBza7IqeJVQTDyJ3hQ2lCVppG2wwbjIsDGVG90aF06+cIlj3OQSNbkpEoEpBK0SauTsiDki5KDSgge5MPdKccVHJ3SCVbbJ4BR7V2ifDkGxvEdDLcO6Oh49RB/UFVhKveLvjp/lP/wAlQFYZe1waEp6wtu0flmDBI0naNFKfglUbZT6x81FykVMbfSuKctrp9N2am5zD1aSPfqnqmG1Ru32IKYdRcN2n2TmUGq2PDnFj3Oy1gCPvgQZ5AjY+i17rtjphwMb6gxHVc7wh2RzD2ZOUzBGjnCYLo5THoE6+m8zIJnntvutMeXQ8Glv8TaDFPU8yCQE3aWtKs17agGbKXB4BNSWkd3eCIk7clnW0i1gYN3GXnXbwPkrGya99UNpTmMgAECTBmSdAAFjycltdHHhJ8JfFdhUt8NaW1e2puuqRouAcHUalNlXUg8zt1lo3UdlVzmAvEOIBcPxHU/qp9viBNsaLxLS41WciKu2ceEZxy+IqE7mtOPdm6w5pJlqEtclscmWJxpWrIVYoJFc7IJaC1dWHISn6NB7qZdGgKhAK+wlmag8c9VEyq9bZ+5OiS1yK5PdTIqaLZkecVFqVmzE6qqxLEiDAVU64dMzqouRyNjZnRSFTYBcFzTJVrKueiZ/i34qXk/5tVArvit81GDo0n3P+yo1jl7aT0kYbcinVa47CZjxELQsxWk7Z4B/Fp81lCrTh3BXXVUtBDWtg1HRMA7ADm4wsrh5VpjyXFfjXbVFk8Fq7Lh+jSpimxsgc3wXEnckjRSG4TSH/ALbfUT80f4+X20/NGPZ6Jw1NFrqthTIjK32Cpb3AvtU9DrpyKV4cp2c5ZVLmAIcNwQRsdvA6HyWubh2dodcUWtZFIk0yQXNHZgtzNJEQSY03gbaZGvScw6tP6rT8DWtUh2U56Tg5rmSZkDMHObOhENg+YWdlrXG6I4twltvWaaRmjUb2lL8ImCz009wqEuVvxdfB9cNYczKbW02RtoJcf9RPsqIFdeG/GbcOf9UoCEsFNgowVaEbFq5bTkIJrGRNIoKMrdqi1sXkySdJ0Wv4SbmbUHn+y5/hTupO+y6FwEZe8eB/+qy+F4e2MxF8A+BI/VZy4vnbAqbxZVIuarJ0D3j/AMiqILW57Z6OPeTumygClNEnVQpccNu+JX4KoMDbBKu2lbYekX2zfEx+uH5B8yqglWfET5rnwa0fv+62HBHCGXLcXDe9vTpkfD0e8deg5ee2dm6uejHCnBAc0VboHXVtLbTkanOfw+63VtaU6bctNjWN6NaAPYKQUzUPRa446Mio4BNF5OyMt9US0kZ7FCEIIEo0CTTB3AVxw1fCi4NIGQnp8JP2h+6qJS2OU3GVUyU3HuAm1uSWj6qrL6Z5CTLmek+xCy4K7Hi9oLzDHNialNpezrnpjb1aY/7lw9+IAH4SsZdezsTZR5kyyrIlKVoR8Sf9WUEV8yWlBRTWFCGwAPNbT6PT9c7yP7LDWz51W1+jx39wR4H5LL4aY+2M46sf7y4/OT7wf3WWdTiFvPpIcG31URvlP/iP4WRawPIC0k3E291CywUGfEtC3DGyDCL+gYDsn4VPkjYSe8rlskwNSdgNz6KJa0JqNDGkuJAgbldDwbBBS77gC+PRvgPHxWk6ha2qMB4RayqbiuM1QxkadW04ETHN3jy/Vagp0hNP0SayaNPKjP8AEpdV6Zy8yriKARFKJSFRElAoFByey0KUbXJJRApk03CN7FQsOztR+YfyJ9lzzjrAhbXr2gDJUmpT8nEy30MjyhaK3rFrg4bggjzC0PHWFC9sRVpialNvas6lpA7Rntr5tXPyTV20nccfp0ROpAAT76JYc7Wkt2BjSfNR6dsHAuLue3VWFa9LbfsS7ug5g3nJ21XNy8mstHJ0ZqMDmEuA10n+EEQggCe9HdbugueZfZ6R6AygBa36P3/3X+dCsgHLT8B1Iu2/51Xbl6LH2b+kqwz3rtYljf3WVtsFyuBzLefSRbObcNqR3C0NnxE7rLNreKvCTScvZxtPaU7Qw7tHBrDLjsEVpRfWeGUhmcfZo+848gt9geCMt26d55+J53PgOg8FOXl5dXpthOPw7naNgWAstxO9Q/E7oPut6D5q1cE+QmXqt7TrRpxUWo5O1XqNVcFUI04//qZmTp7oPeXbbJQ0T3staApCMlJJVJCUTigElxTAiUmUCUmUySLV7Q8Zxmbs4AwYPMHqN1t8HPZ0m5XZ2alp/DOxHXX9FgGlaDhe9hxpO+F+3g6D8xI9lHLNw8Kx/GWBC3untYIpvHa0T9kA/G0nwOnlCw15Wc2XEiToP5XbeLMOdc2j6Y/51KalL8Yb8TR5t/UBcUdRnMXiQBoehXHlO+1ZI1O5Iboe8fH90FXgkiN4/wA1QS8Ylr7mwfTAJ1B1BG0KRg1/2VTP0Vhd12iwysIPnu0aLMZ9FrhfKdqv63pqMdx511TDamwMiFU4Vgrq9TJTn8ROzR1P8IsCw6pc1Axmw1c4/CwdT49BzXUsJwxlCmGUx4kndx6kqpNH/RGCYNTtqeSmPzOPxOPU/wAclYoInORtchLyodV0p6q5Qa1RG9DQqj1XvdmKee9NsblEnf5Jy2lSnGBATaBKSStYzoyUglCUmU4CgUglGCkOKcTROKRKDikyqIoOT1tXLXBwOoMjwI1CihyBOqmnG2xC+IDKzOTg70cNR8lyr6QrLsLhxp6ULgdvT6AuMVKY8nfoQt8K82Q6h+U+ROYf54Koxuw/qrKpSialLNcUOpLWxUpj8zZ9QFzZ4dNb25HVloEHf5IKcAKurROg1aJyt8BzKCy3PlGhsxd2Zx5P+IHb0CscDw6pdVBTp+bnH4WN6n9hzVTgWE1LmsKVIanVxPwsbOrnf5qu2cPYLTtaQpsHi5x+J7o1J/jktcejmOz2DYVTt6Qp0xoNyficebnHqp8pJckFyLWshbnpl70HFRa1XopMVWoo70spolOFSTomHlLe5MuctMUUCUklESkly0QMlJlESilAKBTZRzukEpkSUUoEpEoBSSTqiDkh51VX0UW2H1ZpVWdWhw82OB+Rck2VyWODm7tII9FDw6sBUE7HunycMp/Qo2Pglp5H9Ros7Gkqqx+qy0q1KTKY7K4Hb0zlGgcSXtn8LswjoAgp3EtmK9k4xNS3Pas6mk6BWb5Duv8A+0oLzuXh/ZXlS/oppj+jcYEmo6TGpgCJPPcrblBBdd9DH0QUko0FK0e4UdBBAIq8k1VQQThVHqJhBBaRAOSEEFaYIpKCCCAptGgqhGykoIIBKTU3QQVT0kgKbef85/5nfNBBTV4p+CiarQdiHg+ILHAgo0EFzZ+2r//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8" name="Picture 6" descr="http://www.forofamilia.org/wp-content/uploads/2012/11/ma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120759"/>
            <a:ext cx="2552700" cy="38100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0375" y="1948267"/>
            <a:ext cx="4572000" cy="4154984"/>
          </a:xfrm>
          <a:prstGeom prst="rect">
            <a:avLst/>
          </a:prstGeom>
        </p:spPr>
        <p:txBody>
          <a:bodyPr>
            <a:spAutoFit/>
          </a:bodyPr>
          <a:lstStyle/>
          <a:p>
            <a:pPr algn="ctr"/>
            <a:r>
              <a:rPr lang="es-CO" sz="2400" dirty="0"/>
              <a:t>Dios había establecido para la procreación de la especie humana las relaciones sexuales y para ello creó al hombre y a la mujer, y esta relación sexual únicamente se podía realizar después del matrimonio:</a:t>
            </a:r>
            <a:r>
              <a:rPr lang="es-CO" sz="2400" b="1" baseline="30000" dirty="0"/>
              <a:t> </a:t>
            </a:r>
            <a:endParaRPr lang="es-CO" sz="2400" b="1" baseline="30000" dirty="0" smtClean="0"/>
          </a:p>
          <a:p>
            <a:pPr algn="ctr"/>
            <a:r>
              <a:rPr lang="es-CO" sz="2400" b="1" baseline="30000" dirty="0" smtClean="0"/>
              <a:t>«</a:t>
            </a:r>
            <a:r>
              <a:rPr lang="es-CO" sz="2400" dirty="0">
                <a:latin typeface="Agency FB" pitchFamily="34" charset="0"/>
              </a:rPr>
              <a:t>Y crió Dios al hombre á su imagen, á imagen de Dios lo crió; varón y hembra los crió. </a:t>
            </a:r>
            <a:r>
              <a:rPr lang="es-CO" sz="2400" b="1" baseline="30000" dirty="0">
                <a:latin typeface="Agency FB" pitchFamily="34" charset="0"/>
              </a:rPr>
              <a:t>28 </a:t>
            </a:r>
            <a:r>
              <a:rPr lang="es-CO" sz="2400" dirty="0">
                <a:latin typeface="Agency FB" pitchFamily="34" charset="0"/>
              </a:rPr>
              <a:t>Y los bendijo Dios; y díjoles Dios: Fructificad y multiplicad, y henchid la tierra» </a:t>
            </a:r>
            <a:r>
              <a:rPr lang="es-CO" sz="2400" dirty="0">
                <a:solidFill>
                  <a:srgbClr val="FF0000"/>
                </a:solidFill>
                <a:latin typeface="Agency FB" pitchFamily="34" charset="0"/>
              </a:rPr>
              <a:t>(Gén.1:27,28).</a:t>
            </a:r>
            <a:endParaRPr lang="es-CO" sz="2400" dirty="0">
              <a:latin typeface="Agency FB" pitchFamily="34" charset="0"/>
            </a:endParaRPr>
          </a:p>
        </p:txBody>
      </p:sp>
    </p:spTree>
    <p:extLst>
      <p:ext uri="{BB962C8B-B14F-4D97-AF65-F5344CB8AC3E}">
        <p14:creationId xmlns:p14="http://schemas.microsoft.com/office/powerpoint/2010/main" val="2127975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78"/>
                                        </p:tgtEl>
                                        <p:attrNameLst>
                                          <p:attrName>style.visibility</p:attrName>
                                        </p:attrNameLst>
                                      </p:cBhvr>
                                      <p:to>
                                        <p:strVal val="visible"/>
                                      </p:to>
                                    </p:set>
                                    <p:animEffect transition="in" filter="wheel(1)">
                                      <p:cBhvr>
                                        <p:cTn id="7" dur="2000"/>
                                        <p:tgtEl>
                                          <p:spTgt spid="3078"/>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584176"/>
          </a:xfrm>
        </p:spPr>
        <p:txBody>
          <a:bodyPr>
            <a:normAutofit/>
          </a:bodyPr>
          <a:lstStyle/>
          <a:p>
            <a:pPr marL="0" indent="0">
              <a:buNone/>
            </a:pPr>
            <a:r>
              <a:rPr lang="es-CO" sz="2800" dirty="0"/>
              <a:t>Por tanto, lo que el hombre hiciese fuera de estos parámetros </a:t>
            </a:r>
            <a:r>
              <a:rPr lang="es-CO" sz="2800" dirty="0" smtClean="0"/>
              <a:t>establecidos por Dios en </a:t>
            </a:r>
            <a:r>
              <a:rPr lang="es-CO" sz="2800" dirty="0"/>
              <a:t>cuanto a la relación sexual, es </a:t>
            </a:r>
            <a:r>
              <a:rPr lang="es-CO" sz="2800" dirty="0" smtClean="0"/>
              <a:t>pecado. </a:t>
            </a:r>
            <a:endParaRPr lang="es-CO" sz="2800" dirty="0"/>
          </a:p>
        </p:txBody>
      </p:sp>
      <p:sp>
        <p:nvSpPr>
          <p:cNvPr id="4" name="3 Rectángulo"/>
          <p:cNvSpPr/>
          <p:nvPr/>
        </p:nvSpPr>
        <p:spPr>
          <a:xfrm>
            <a:off x="467544" y="2348880"/>
            <a:ext cx="5760640" cy="3785652"/>
          </a:xfrm>
          <a:prstGeom prst="rect">
            <a:avLst/>
          </a:prstGeom>
        </p:spPr>
        <p:txBody>
          <a:bodyPr wrap="square">
            <a:spAutoFit/>
          </a:bodyPr>
          <a:lstStyle/>
          <a:p>
            <a:r>
              <a:rPr lang="es-CO" sz="2000" dirty="0" smtClean="0"/>
              <a:t>Moisés nos </a:t>
            </a:r>
            <a:r>
              <a:rPr lang="es-CO" sz="2000" dirty="0"/>
              <a:t>dice lo que </a:t>
            </a:r>
            <a:r>
              <a:rPr lang="es-CO" sz="2000" dirty="0" smtClean="0"/>
              <a:t>muchos hombres estaban haciendo años después: </a:t>
            </a:r>
            <a:r>
              <a:rPr lang="es-CO" sz="2000" dirty="0" smtClean="0">
                <a:solidFill>
                  <a:srgbClr val="FF0000"/>
                </a:solidFill>
              </a:rPr>
              <a:t>Génesis 18: 20. </a:t>
            </a:r>
            <a:r>
              <a:rPr lang="es-CO" sz="2000" dirty="0" smtClean="0"/>
              <a:t>Entonces </a:t>
            </a:r>
            <a:r>
              <a:rPr lang="es-CO" sz="2000" dirty="0"/>
              <a:t>Jehová le </a:t>
            </a:r>
            <a:r>
              <a:rPr lang="es-CO" sz="2000" dirty="0" smtClean="0"/>
              <a:t>dijo (a Abrahán): «</a:t>
            </a:r>
            <a:r>
              <a:rPr lang="es-CO" sz="2000" b="1" dirty="0" smtClean="0">
                <a:latin typeface="Agency FB" pitchFamily="34" charset="0"/>
              </a:rPr>
              <a:t>Por </a:t>
            </a:r>
            <a:r>
              <a:rPr lang="es-CO" sz="2000" b="1" dirty="0">
                <a:latin typeface="Agency FB" pitchFamily="34" charset="0"/>
              </a:rPr>
              <a:t>cuanto el clamor de Sodoma y Gomorra se aumenta más y más, y el pecado de ellos se ha agravado en </a:t>
            </a:r>
            <a:r>
              <a:rPr lang="es-CO" sz="2000" b="1" dirty="0" smtClean="0">
                <a:latin typeface="Agency FB" pitchFamily="34" charset="0"/>
              </a:rPr>
              <a:t>extremo</a:t>
            </a:r>
            <a:r>
              <a:rPr lang="es-CO" sz="2000" dirty="0" smtClean="0"/>
              <a:t>». </a:t>
            </a:r>
            <a:r>
              <a:rPr lang="es-CO" sz="2000" dirty="0" smtClean="0">
                <a:solidFill>
                  <a:srgbClr val="FF0000"/>
                </a:solidFill>
              </a:rPr>
              <a:t>19:4,5.</a:t>
            </a:r>
            <a:r>
              <a:rPr lang="es-CO" sz="2000" b="1" baseline="30000" dirty="0"/>
              <a:t> </a:t>
            </a:r>
            <a:r>
              <a:rPr lang="es-CO" sz="2000" dirty="0" smtClean="0"/>
              <a:t>Y </a:t>
            </a:r>
            <a:r>
              <a:rPr lang="es-CO" sz="2000" dirty="0"/>
              <a:t>antes que se </a:t>
            </a:r>
            <a:r>
              <a:rPr lang="es-CO" sz="2000" dirty="0" smtClean="0"/>
              <a:t>acostasen (los visitantes de Lot), </a:t>
            </a:r>
            <a:r>
              <a:rPr lang="es-CO" sz="2000" dirty="0"/>
              <a:t>cercaron la casa los hombres de la ciudad, los varones de Sodoma, todo el pueblo junto, desde el más joven hasta el más </a:t>
            </a:r>
            <a:r>
              <a:rPr lang="es-CO" sz="2000" dirty="0" smtClean="0"/>
              <a:t>viejo;</a:t>
            </a:r>
            <a:r>
              <a:rPr lang="es-CO" sz="2000" dirty="0"/>
              <a:t> </a:t>
            </a:r>
            <a:r>
              <a:rPr lang="es-CO" sz="2000" b="1" baseline="30000" dirty="0" smtClean="0"/>
              <a:t>5 </a:t>
            </a:r>
            <a:r>
              <a:rPr lang="es-CO" sz="2000" dirty="0"/>
              <a:t>Y llamaron á Lot, y le dijeron: </a:t>
            </a:r>
            <a:r>
              <a:rPr lang="es-CO" sz="2000" dirty="0" smtClean="0"/>
              <a:t>«</a:t>
            </a:r>
            <a:r>
              <a:rPr lang="es-CO" sz="2000" b="1" dirty="0" smtClean="0">
                <a:latin typeface="Agency FB" pitchFamily="34" charset="0"/>
              </a:rPr>
              <a:t>¿</a:t>
            </a:r>
            <a:r>
              <a:rPr lang="es-CO" sz="2000" b="1" dirty="0">
                <a:latin typeface="Agency FB" pitchFamily="34" charset="0"/>
              </a:rPr>
              <a:t>Dónde están los varones que vinieron á ti esta noche? sácanoslos, para que los </a:t>
            </a:r>
            <a:r>
              <a:rPr lang="es-CO" sz="2000" b="1" dirty="0" smtClean="0">
                <a:latin typeface="Agency FB" pitchFamily="34" charset="0"/>
              </a:rPr>
              <a:t>conozcamos</a:t>
            </a:r>
            <a:r>
              <a:rPr lang="es-CO" sz="2000" dirty="0" smtClean="0"/>
              <a:t>». Para saber lo que significa «conocer» lea </a:t>
            </a:r>
            <a:r>
              <a:rPr lang="es-CO" sz="2000" dirty="0" smtClean="0">
                <a:solidFill>
                  <a:srgbClr val="FF0000"/>
                </a:solidFill>
              </a:rPr>
              <a:t>Gén. 4:1;25</a:t>
            </a:r>
            <a:r>
              <a:rPr lang="es-CO" sz="2000" dirty="0"/>
              <a:t>.</a:t>
            </a:r>
          </a:p>
        </p:txBody>
      </p:sp>
      <p:sp>
        <p:nvSpPr>
          <p:cNvPr id="5" name="4 Rectángulo"/>
          <p:cNvSpPr/>
          <p:nvPr/>
        </p:nvSpPr>
        <p:spPr>
          <a:xfrm>
            <a:off x="4139952" y="6093296"/>
            <a:ext cx="4572000" cy="369332"/>
          </a:xfrm>
          <a:prstGeom prst="rect">
            <a:avLst/>
          </a:prstGeom>
        </p:spPr>
        <p:txBody>
          <a:bodyPr>
            <a:spAutoFit/>
          </a:bodyPr>
          <a:lstStyle/>
          <a:p>
            <a:r>
              <a:rPr lang="es-CO" dirty="0">
                <a:solidFill>
                  <a:srgbClr val="FF0000"/>
                </a:solidFill>
              </a:rPr>
              <a:t> </a:t>
            </a:r>
            <a:endParaRPr lang="es-CO" dirty="0"/>
          </a:p>
        </p:txBody>
      </p:sp>
      <p:pic>
        <p:nvPicPr>
          <p:cNvPr id="4098" name="Picture 2" descr="http://t1.gstatic.com/images?q=tbn:ANd9GcSiPU6oHAAD4As_r9_9289P0_U_g7H0k8dXXQTM7RubW1yOB6p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5952" y="2348880"/>
            <a:ext cx="2718048"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46542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000" fill="hold"/>
                                        <p:tgtEl>
                                          <p:spTgt spid="4098"/>
                                        </p:tgtEl>
                                        <p:attrNameLst>
                                          <p:attrName>ppt_w</p:attrName>
                                        </p:attrNameLst>
                                      </p:cBhvr>
                                      <p:tavLst>
                                        <p:tav tm="0">
                                          <p:val>
                                            <p:fltVal val="0"/>
                                          </p:val>
                                        </p:tav>
                                        <p:tav tm="100000">
                                          <p:val>
                                            <p:strVal val="#ppt_w"/>
                                          </p:val>
                                        </p:tav>
                                      </p:tavLst>
                                    </p:anim>
                                    <p:anim calcmode="lin" valueType="num">
                                      <p:cBhvr>
                                        <p:cTn id="20" dur="1000" fill="hold"/>
                                        <p:tgtEl>
                                          <p:spTgt spid="4098"/>
                                        </p:tgtEl>
                                        <p:attrNameLst>
                                          <p:attrName>ppt_h</p:attrName>
                                        </p:attrNameLst>
                                      </p:cBhvr>
                                      <p:tavLst>
                                        <p:tav tm="0">
                                          <p:val>
                                            <p:fltVal val="0"/>
                                          </p:val>
                                        </p:tav>
                                        <p:tav tm="100000">
                                          <p:val>
                                            <p:strVal val="#ppt_h"/>
                                          </p:val>
                                        </p:tav>
                                      </p:tavLst>
                                    </p:anim>
                                    <p:anim calcmode="lin" valueType="num">
                                      <p:cBhvr>
                                        <p:cTn id="21" dur="1000" fill="hold"/>
                                        <p:tgtEl>
                                          <p:spTgt spid="4098"/>
                                        </p:tgtEl>
                                        <p:attrNameLst>
                                          <p:attrName>style.rotation</p:attrName>
                                        </p:attrNameLst>
                                      </p:cBhvr>
                                      <p:tavLst>
                                        <p:tav tm="0">
                                          <p:val>
                                            <p:fltVal val="90"/>
                                          </p:val>
                                        </p:tav>
                                        <p:tav tm="100000">
                                          <p:val>
                                            <p:fltVal val="0"/>
                                          </p:val>
                                        </p:tav>
                                      </p:tavLst>
                                    </p:anim>
                                    <p:animEffect transition="in" filter="fade">
                                      <p:cBhvr>
                                        <p:cTn id="22"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168351"/>
          </a:xfrm>
        </p:spPr>
        <p:txBody>
          <a:bodyPr>
            <a:normAutofit fontScale="92500" lnSpcReduction="10000"/>
          </a:bodyPr>
          <a:lstStyle/>
          <a:p>
            <a:pPr algn="ctr"/>
            <a:r>
              <a:rPr lang="es-CO" sz="2800" dirty="0" smtClean="0"/>
              <a:t>El desagrado de Dios por la conducta corrompida de los hombres de Sodoma, Gomorra, y tres ciudades más se manifestó inmediatamente: </a:t>
            </a:r>
          </a:p>
          <a:p>
            <a:pPr marL="0" indent="0">
              <a:buNone/>
            </a:pPr>
            <a:r>
              <a:rPr lang="es-CO" sz="2800" dirty="0" smtClean="0"/>
              <a:t>Y </a:t>
            </a:r>
            <a:r>
              <a:rPr lang="es-CO" sz="2800" dirty="0"/>
              <a:t>dijeron los varones á Lot: </a:t>
            </a:r>
            <a:r>
              <a:rPr lang="es-CO" sz="2800" b="1" dirty="0" smtClean="0">
                <a:latin typeface="Agency FB" pitchFamily="34" charset="0"/>
              </a:rPr>
              <a:t>«¿</a:t>
            </a:r>
            <a:r>
              <a:rPr lang="es-CO" sz="2800" b="1" dirty="0">
                <a:latin typeface="Agency FB" pitchFamily="34" charset="0"/>
              </a:rPr>
              <a:t>Tienes aquí alguno más? Yernos, y tus hijos y tus hijas, y todo lo que tienes en la ciudad, sácalo de este lugar: </a:t>
            </a:r>
            <a:r>
              <a:rPr lang="es-CO" sz="2800" b="1" baseline="30000" dirty="0" smtClean="0">
                <a:latin typeface="Agency FB" pitchFamily="34" charset="0"/>
              </a:rPr>
              <a:t>13 </a:t>
            </a:r>
            <a:r>
              <a:rPr lang="es-CO" sz="2800" b="1" dirty="0">
                <a:latin typeface="Agency FB" pitchFamily="34" charset="0"/>
              </a:rPr>
              <a:t>Porque vamos á destruir este lugar, por cuanto el clamor de ellos ha subido de punto delante de Jehová; por tanto Jehová nos ha enviado para </a:t>
            </a:r>
            <a:r>
              <a:rPr lang="es-CO" sz="2800" b="1" dirty="0" smtClean="0">
                <a:latin typeface="Agency FB" pitchFamily="34" charset="0"/>
              </a:rPr>
              <a:t>destruirlo».</a:t>
            </a:r>
            <a:r>
              <a:rPr lang="es-CO" sz="2800" dirty="0" smtClean="0">
                <a:solidFill>
                  <a:srgbClr val="FF0000"/>
                </a:solidFill>
              </a:rPr>
              <a:t> (Gén.19:12,13).</a:t>
            </a:r>
          </a:p>
        </p:txBody>
      </p:sp>
      <p:sp>
        <p:nvSpPr>
          <p:cNvPr id="4" name="3 Rectángulo"/>
          <p:cNvSpPr/>
          <p:nvPr/>
        </p:nvSpPr>
        <p:spPr>
          <a:xfrm>
            <a:off x="180521" y="3563438"/>
            <a:ext cx="4968552" cy="3108543"/>
          </a:xfrm>
          <a:prstGeom prst="rect">
            <a:avLst/>
          </a:prstGeom>
        </p:spPr>
        <p:txBody>
          <a:bodyPr wrap="square">
            <a:spAutoFit/>
          </a:bodyPr>
          <a:lstStyle/>
          <a:p>
            <a:pPr algn="ctr"/>
            <a:r>
              <a:rPr lang="es-CO" sz="2400" dirty="0">
                <a:solidFill>
                  <a:srgbClr val="FF0000"/>
                </a:solidFill>
              </a:rPr>
              <a:t>Gén.19:24,25</a:t>
            </a:r>
            <a:r>
              <a:rPr lang="es-CO" sz="2800" dirty="0"/>
              <a:t> dice: </a:t>
            </a:r>
            <a:r>
              <a:rPr lang="es-CO" sz="2800" dirty="0">
                <a:latin typeface="Agency FB" pitchFamily="34" charset="0"/>
              </a:rPr>
              <a:t>Entonces llovió Jehová sobre Sodoma y sobre Gomorra azufre y fuego de parte de Jehová desde los cielos; </a:t>
            </a:r>
            <a:r>
              <a:rPr lang="es-CO" sz="2800" b="1" baseline="30000" dirty="0">
                <a:latin typeface="Agency FB" pitchFamily="34" charset="0"/>
              </a:rPr>
              <a:t>25 </a:t>
            </a:r>
            <a:r>
              <a:rPr lang="es-CO" sz="2800" dirty="0">
                <a:latin typeface="Agency FB" pitchFamily="34" charset="0"/>
              </a:rPr>
              <a:t>Y destruyó las ciudades, y toda aquella llanura, con todos los moradores de aquellas ciudades, y el fruto de la tierra. </a:t>
            </a:r>
          </a:p>
        </p:txBody>
      </p:sp>
      <p:sp>
        <p:nvSpPr>
          <p:cNvPr id="5" name="AutoShape 2" descr="data:image/jpeg;base64,/9j/4AAQSkZJRgABAQAAAQABAAD/2wCEAAkGBhQSERUUExQVFBUUFxYYFhcYFBUVFRUVFBUVFBcVFRUXGyYeFxkjGhcVHy8gJCcpLCwsFR4xNTAqNSYrLCkBCQoKDgwOGg8PGiwfHyQsLCwpLCwsLCksLCksLCksKSwsKSksLCwsLCksLCwsKSwpLCwsLCwsLCwsLCksLCwsLP/AABEIAKgBLAMBIgACEQEDEQH/xAAbAAACAwEBAQAAAAAAAAAAAAADBAACBQEGB//EAD4QAAEDAgMFBQUGBgICAwAAAAEAAhEDIQQxQQUSUWFxEyKBkdGSobHB8AYUMlLh8RUjQkNigjNTB3IWk8L/xAAZAQADAQEBAAAAAAAAAAAAAAABAgMABAX/xAAjEQACAgMBAAICAwEAAAAAAAAAAQIRAxIhMRNBBFEiYXEy/9oADAMBAAIRAxEAPwDyLNo1Bk946OPqhu2pUm1R4/2IQHFUaEhYcO1Kp/uv9oozdqVB/cef9neqzWFTfRoU0f4o/wDO4eJRaW0an53eZWVTTTHhKx4obrbaq5do/wBoqv8AFqpt2j/aPqlCF2mEOB1Y0/aFQD8b/aPqp/E6oH/I/wBt3qhBkqzqKFob42zp2rW1q1D/ALu9V1m0a2lSoOHfd6oZolXyCNoXR/YUbSqj+5U8HuHzXP4hVz7Wp133eqBPJVMo8ZqaHW7Uq/8AZU9t3qodrVdalT2ikJKnaHqtqgWPDH1D/cfPHfd8ZTDcVUcIL3Ec3E/ErLNYQu0cTCXUNmo+rU1c6P8A2PqocS8D8TvMpFu0ZMFH+9iYJHmtqbZBzjXfncOjiF120amXaP8Abd6pJ9dpQ98AoODGjKP2aA2lU/7H+271UftCoMnu9p3qlJC65TbrlF444tWErbTqfnf7R9VU7SqR/wAj/bd6oLmoZcjaEeOgr8dUiz3jo4j5oP3+p+d/tH1XHkwgSmVCSiHftOp+d/tH1QH7TqH+4/23eqVr1Et26oook2O1NoVP+x/tO9UF+0Kn53+271SlSvdUc9NqhbGP4g/87/bco/aTx/cf7bvVZ9Qqq1AHqm03x/yVP/sf6oB2jUy7Sp7b/VLPdZca1Bow03aL2kOFR8/+xOYjIlddtGoc3vP+xSbwr02SMwloJ6BwUI0Cmi41OMlZwtsqtajNpojKUJXIdQbBBiKykiGwR6LVNy4dEcXQYw6NRwyI0SmGiBzUHJnXHHErTw41RBQCjWK7AlKefRU4YIL8ME52ZVH00baFcU30VbRHRXdhbaFdcFGpbY2sRZ9LiEu+mFqtaCq1tmyJbB8b+SZZGvSU8Cfhivw6GymQm6tEgwgzeCuiMziliBAcRnkqPCbZQm/BKVzdWU7ISx10XLyDmjtrlKPEq4OSoSo1sPXDtUbtLQsQVc0fCYuJByU5401wrDK4s0pJQnmMkpVx17fuuMxJPiAkeIdZhp1WyVc6URosgtlDTUPybAcSYCS3SVoVBI8UDJPElJdFn0PNcLd26M+rdDe2c04lAaj0F7U0/DjiqOpQgYVFNEY1ccVemJQZiGnZWbTEK1lcUxxQCbNUcFalRsrspym6TIAUJTPQhhsoKFgo6lCZcLqlQXUti6hQu5uXVFYxWFJMU6f14hbYZR6Xw+HkIzaMJljYbCpUcpWXoC73I7GoWGp7xWgykERWLEHRVNBaDKcmAEf+HutOZv4LNpC0YZw5mAJVRhCeHmBn1Wy/CkKjcO0XLd7xI+C12bwx6eBM2InqiMY5rpGYyWrRwjHOO9IGdtOAHwSlRpDs5gxyMFBsaLj40Wx/ZvaCQA+LxqdfFYO0qAzFoaJ84+ui3cVSb+IT3i4weAMD5rOxtA7pJBG9AHDPT3rQdMMknEz8AL+CVxdG/DI9JkEea2hR7MCRc6cLT8wsrEMknx+IKtGfbITxJwox3hXbTtKNVwxB8VZ+FsuvdM8x4mgFQQgF6LUpEQlqiomRaNDBlr2ObYODSRzAuR1SoJHJDpVi2I/pMiwt+idf32h8XcTvcjmTy18k/ongcTERf3oREZodKv3nDmiVHqb/AEURUNQ3lXa8CZ1Qa3FAIB4uoL9FHFDL1gHXqryqGpK691ljAn01YCFXtFepZABUuViUF1RTfShPWNN44Jym3UpXD0e8SdEe642e5FcOuerxoFKdK6s4wLeaRsool6Im2qLREmFRpmDxzTFFt0th1GmNmyFVFyOvkEVpXKYu88o85QQ1HcM2GTxK06WznENJENcbcSBdx6QELA7NdUAGkf8A6DfiV684MOdu/wBLWBg8yCfIFBslkyKAlsjBtuXgNAk55NDQRPWfcm2hjqrHMuLX0/EQAJ4bqYx2zyTb+olv+paLe5VwGE3e7web8gT6lI3043NP+Vmbj9jlz6jxbvkeAYDPmYWLVwLibA5r6M/Dy1w4z70hhNkgNg8Utmh+RS6eO/gdRsSw3v4BZrMJJX1PEYQOA6QvJu2NDiQPqUyk76PDPunZ5jFYYtsOF/RKuql1QF1wwZchp716PbOy3NbPG/ibALuyvs1vM7wu4ydTAsGrSmkrLbrW2eYq0XPLqrwY00knIdALrExdO/mvoWK2cS7vNIY3IRZeX2ngxeOJ96aE7HUrR599PeK1KGzWbgL37skgACTugfiPU2jxS3YEaIocr2KopmZj8GA2Qc1mHD5L0b2gzOjT5lZjqOS6scqXTgz41twx3tXWVCARyhM4hqUldCZwtUNUqW7eRJE+asx8lDpODm7kd9xbuGcz+EU4j+reJ4y1o1KDTcQLyCMwbEHgQcigwpnK1TvKxq6JTEuVm1ZWMGBQ6j4z4KrqoSlevKBgzTdcc+NEuKhXXVCsYMCJWlgMKyoRvTrkeHBYorXW9sQi3jfRJPiKY0mxqpsejwcL2IJnolXbEpA33z4/otVzpBjhM3z+rLnYE5/BS2DSGgO71PzTdGjeVR7YbIzGXVP4SXtJIAI4cI+K5Gz3Y0n0E3DyESphf5eXNHYIBR2M3mwNR8UrH8MRtgOqcww7yDUpaJvCNuswjOCoh1RoORIC63D99zef6JvZ9LvsP+aap0JxB5u+coWSc6NTAYXdomM+6B0DiV6DCYcAAj/HyA/U+aTp0YbA5HyTmDf3QoSkeXkk5BqjLt6/JU7LvePzRqmi4114Q26RT4NSpCGSroSkToKED7kJNkVisjtZk2hLF4APibgD3yph8GGpveVCpNlNnVCW06DSx024nlwXgcZg5aXAdwGJ49F9Dr0w4Q7JYu3NimqGMYQ1rc/rzVYSSVM6MGTXjPnta9ogJWthYbYTda+1dnmi8tP11QxgTuSbTx1XQmeiqowHAweaQxOS3MTh4lYuLaV1YpWzj/IjSsya5KWATtendK0sO5791sSZMkw1oFy5zsmtAEkrtXh5TG9n7IbVp1KtSruU6JbvtY0vrkOIG9TZZobeN9zgAYRvtRtaniK5q0qZpt3GNhxBe9zZBqVC22+QQDH5QgYzHU2tfRoNb2bxTDqrg/tqhY5tSQCQ2m3eAhu7MaySs/eslZkArNVAUSq5UBWGO02SUU4QLlAwtCjiKY1E/WiWTaK44KTpmc7DwLKv3AuE7wHKLrQxOKY4WI+HyQ9n/hM8fkhs6H+JbV6IVdllv9QPgVpbMBaADyB8UKpVuiYTPxCEvCeL/o1hiwO6PkpUxRm3xWRUJ3idN0jPqi0MR3Qpms9OwyYmZvHzWtgmltOCc8uA/f5LKwWuUe+OHJa1GoADN5IHSPmZ8lxTf0e2v2ErN7ts/ooIrnK3lfpZFdb05qUmg2sCkUk+FBV7LymsDTmei52dwOKZwbAJ6It8M3wcwbY3eT1p0KX80nnKRYzujk73JulVh08VNvhyz6bTq8QJRMM+yyq1aSFpYZwsFKXhySjSHnVbBWpv7x6JWuDAU7WLngpX0moj7q1/FGe9IUTJJ4ellbtDaY5+SpYmo7TrZojXpKnUj6KL2rYjeHmEI2K4hi6EJz5KA+uQYsQPgM4KHW2j2bXPcxxDWl0NEuIAmANSjVjasdcckNxgLzGP/wDI2HYWimx9UEA70hrQDmLmSQtrFbaoDDtxDnRSIBBgkgnIRo6bRxQlCargdGvUZeP2ew1AXNcbEm2ZkWPNKY/ddMDeLRwsOULXp4pmJo9rTLnMeZANiC2W7pGmXvWaMNumbXBkgzKtB/s6oS536PI7QYb2CwsRSuvW7awmoNl5HGuvC68botL+aoya9MzYT0ufJAxjeyYacy+pHaQR3A0n+VIzMnvX/pAvBTr3QQ4GCDIOUEXlExFYCXV6dN5c1x3dxjXuL57znNbLImREHJdUcjZwZcOp5xVJV9w5KharWc1AjkuTqiBqo6msjE3J5LjqX+Xu/VGoMkGVapTEeazHXgo/DOgEHe5ZfNO7MBa0zx+QS4bp805RYGiAln4Ux+2KGqN4yj0Mz9QEm51z9aotz8ZyQaJwdFnV4vKoavXzValKBN1G0raJOGUWz3OHqkEQbajicgtKk5sZ9ZyXncPi0Z2I4H3kLklCz2oyR6RlVu9ao2eJmx4eSq6o0GZmwjwXm3Vefu9Exh5OZt1lReH7HT6beGrN3s08MS1s8f2Xn6TJIvHC3ym60X0pMb7ZgE96LW0OuVvgtVIbj9NN21Ruxle9lZu1GnXXosujh3mI70zFjBiBY6jO/JHp0xDN6JcLDW05Aj6lK0mZxia78UIaQVU7Z3SBz8Ug1nDLS/hwtqiPw4LpM9fC/vRpUJpFemwPtFlB8wUy3bDT+IxPCT9ZLCp4TfYCBH7T56ImEwLnE592PHX4JVCLJvHA9Fh9qgZOmbxGWgRv4pkIMHWIkrIwoJa4ESZ9xHxsuMwhdc70gkDPQwI+CGqJPHH7Nn/5AG2LTAgSZFzNpA4BMDaZ3R/KscyCBfj5JbBUC5ga4CHCZMZcgRn6rTp4IAgiMuMdVNtI55aL6LSzdBmMswflqp2wYwO3SYdHdEwIMugaRdXYAXEFojqLcLfNK7Zwzn0HMpuLXSAd0bxzyNxbnolXpL7o+TfabAGliXi1zMgANO9eWgfhHLQylqW06gpGlY03TY6EjMeQ8l3a1R3aOl5q7p3Q6TeOZukW1L6+i9NLis765Q9sz7Q4jDg06Z7pdJgGZjd48E3S+1xYzd3MsrmL/ALzmIxsEiEJuKlU+JPrRD5kv4o9FiftQ5wgtblmPkFmGuXkwJMSeA6k5LMkkgC82HimK9YBu42IFyfzO9BMDz1W0SGWT9BquIayN27tXEz3v8BFgON1m1nTJOZueZOZVy9LvKaKonN2AcYKG5qMWq9HDGo8MGs30AAJJPKAqWczQoulis5q5vaIpi0Eott1UqNsuU3yiPEothjG2UFK2XiuGvfJEqfhS4YUq76PkWjqIZrRNm3RTQGesfuuU6fMyjV8NDBMk5m/uhCTEgmxLGtaAAIsL8kKm2BojVqDcpiDPXrxQt9v0UCkOGw5hAEeKoasdfrJWAXH3UzqLU6t0xRqXSTBDr/on6bQY+h6oSVFISHW1HOyGQNhwAGXgF2pi5HOxv0iOeiBTduwQbi+lkWnjmkAPY0wIb+KxmxN7jOwjNS1so5juz9uvYALGDN5sIgBo0+a0sCw139pUlxDgfytAuQ2BkPkNV592MhxLQ3UxuyIzT2A2+Wulw7vBrQJgzE8FNw+0Gz1r9lkt3gBLjJA0B1k6CTKUwrxIk2+IuLcQvLY7agJO4e6YkRu3zOWdyVbZ21xSdvGHGN2CDEFL8Trodvo9vhmbp5AGffE+NlsYNjSLjM3OS83sTbtOoINjlB1i5I5cZ4ha2P262g9u5BafxNdaDxaRedNQoNNOiMk5Okaj9mfzA5tuOf7Sj08IG3kNmcyIk3tK81jf/IgpbzW0+0qZtAMNDSYl542OWdsl5z7Z/aClimsdUoy6lO73pBbUAJDwP8AJo5wD1DRxTl/hB7eM9zS+2mDFTsxVkg7pIaS2RIjeiFi/ab/AMg1GVDRw7WtixqOEm9zusIsRznovntTHE02tjda2Ya0ZTrYKjBGYueBB+BsrxwRi7ZRYo+s9tsXbTi4GpUc65kkNA73ON6ZPFKbb2091RzW1XuZJiCQL+XReZrYiT/SNcovnIjVCq4nh5z6+qssSuwOWr8NI4ndY5rRvF8bxIBMDIAkmL3mJSVKQZcISz8R56/uhGuSFXQX5KFq2fVSnSK6UwyrA56epVmcqXSrm7oP5jn/AIjh1QSrT5qu8ptnRFJFSFVtPQXJsOZOii3vs9T7MHEOAJaD2QORfO6HEcN74FB/0CTSVsPg/sMZH3mq2lILt0XdETdx7o55rLpbK3TWLHEgTTp6FxMGSeAGfI5LXxO13NntnuvcOMlhy7hgWyKvsfCT36o36b9406REwHkuNRzQbC+v6LU0unLtZ4qoJki4nOLTwlLPfC9h9sKtMbrae48Bv4gTLBkAG5AH1XkXNnRViBsHTqGU8H5c0vTwLzewC0aWHjnzWkx8ad2DLUPs40Tz6aXeyM/1SIfK7ZfCMG8J1XMbX3ZaMzl5KvZkwG5+Q8SiuwO7oCc4E/FBixFsPQkZfR0urt2cDc684gaCyZdhyJ3XRlIgm+SKzCWub+SWyyAtChcNc0BhKnYGfxD68FRxoXdtcQxSaDmY8EUHdyPj6eCVexwyNkN1B18pGmqWk/sLk19D3bk5mVPvVoz+uizTUcP6SrmqQJv4ZIqCF+ZmlT2jSa6M+RJJuIIsBGqs3alNrgQAYvDrjxEXCw6lRxMm/gEekLHKwvp5IPEh1+RLxI0BXa4k72cmd05zwGSs/E0wT3553g+az2PGsD66KlWnflnnNk/xon80l1G9hKofG6QDmMwc1bF1arhvB4fBEmLDXPUrzHbEaSOHHW/JWxIBaC1rQTnDQD0nUJXhVjr8mTXho1qsmS7eMcSPeeqD94jPz3gb85ySFOpqD5QEdtbl8fPNPoJ85s0SGid5gngWn9lTFY1o3YIvPjksg4g70++CrspS0ScidOPVL8aT6O87kqQ0/aI4+aGcdNghOp/4jyQ30dFRJEHKQw/FlVFcwheSsx5WoFsuEUOshBGptLjASNlIqykqjytI4JoETJ1jIeaW+6DikK3XBQuXqy7eG5ZjGtoFlwTutBDp4wXk+CwRhmHIk5+KK2pDw+TbLiNY96y6yeR8N3bGABw7nwN5sOmx7wsQDqCp9l6x3KhJ71YOhxMgG9hOQHDmszF7ddUoPY1pP4Z4xyHBTYmP3Xtplus3jdkjOTlkmIU6L1sO1tEsfu75MTJkhtib21KyW0mg+gR9oVn1ahPAwByngPq6UcA0STfosOq+xlrWwbcPdwVXgi9r5clShiQQhVsYSTEE/ArUzX+g9G95y8CqVSCb5eSTBeLnXzunMHg3G7gY8tOaDaQKbCUngAQmmuJ0Mo+GwQAs3eyveEwzZRJv3eik8iKKIOhS1K49nI+YC0OwAGV+Mo1OiSBklUhm7PGNr2Qu1QadRGbTB8vJdbVElJsu2tOalatYCAfcVRtODC6WCClpDXIF2oOcwBa/BUfVnKQj1KYvZCLE8UTk2VbXNr2BXXYu5MZ8yPgUJ8qgam1E3dDYrC1veea6/E8AR4/olWhWLStRtmOUsc4EExHQc1yriGOyB+clKGmUQUxAsd688I0jmlpDbuhlle2TfJRz501QWsyhEYIJnLNaqDs2crYW0glXoNgXU3+Bsh1JORWD4MF4XC6YS5BhQFKNYUgKoK0Np4djWt3M2wHGZkkEk9Jt4c1n7hWsy6Ea5PYZoaJm5+rpanRAu7Ph6ojqu8IAl3IAkc5OSlJ34dMI0rZoCHCx6iMznPVdZQJiNPC6y8Ph3tOsk3m4Wvh6buFzPSyWXPCb6+h24cjMDTgUu7Bm5F7rUp0nWm3LQHgg96SCpqdA1Mt+HcM58RJQDRMzJHhw6raqknp5o1DBN1APVH5aFcTzj6T+Ji+Vks/Cybg/Nex+6i0e7TmqOohukrfMgaM8nSwEGwudTktDCbDE3OfP9FuDDNcRb5q4wsW9ySWZvg8YGczZAH1JPmmaWE718tJ9FdtOXQfL68EwKe6YuefBSlNjqPTu7BAA+uap91MGx+RKgrjem5iBxTtLaJIJjLgPcptyXUNSK4PB6ubGufxVakA5HwTJrbwy+SFXqGfRKm76Gj5W13VFZi4F9VFF7jVnn3XgX72M+C6zEyFxRLqht2wdescwFX76OCiiZIVui7KzTM+f1miU6LXHOPrNRRFoy6EGEaMnjz+KLh3UzILm2428uKiiWrH2Sfgxin02/hcx3K3xzS7MU0TbwhRRBQC8n9Azj/8AEDmJQnVyVFEUkhNm/SocVcMI/f5BcUQbHjGzhqHUnwCuK0dfrwUUSlEHo4oHO/hGf7JjttLD4riiDXQp0gRe08deMeCMx40yOaiiSSGU23Qdj9+Re3vTGz65HdcZAJi/mJ8VFEklwW+m/Qc0AXtzPHqh4lgIluaii56C2coUhu813tQ2bSOVlFEI9dGbF6W0WOOZBNgOKfGGF7FRRLlWrVDxdlGANMEx8fBWfVbYGBnfLLmVFEketDMmHIk2HwPgi4ikN2Zy92iiiElUjRYhhcZT3nM/qbnwvrPFPNxQHdbnxgLqirOCQsZMt94AED5ITq85hdUU6Gs//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2.bp.blogspot.com/_tvojfkGnpOU/R_Ww0a4tbiI/AAAAAAAABkU/2nSmyE9LJ7I/s400/Sodom_and_Gomorra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573017"/>
            <a:ext cx="3563888" cy="2376264"/>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292080" y="5933317"/>
            <a:ext cx="3851920" cy="1200329"/>
          </a:xfrm>
          <a:prstGeom prst="rect">
            <a:avLst/>
          </a:prstGeom>
        </p:spPr>
        <p:txBody>
          <a:bodyPr wrap="square">
            <a:spAutoFit/>
          </a:bodyPr>
          <a:lstStyle/>
          <a:p>
            <a:r>
              <a:rPr lang="es-CO" dirty="0"/>
              <a:t>Note cómo el mundo está llegando a la misma situación de Sodoma y Gomorra, aun en las esferas religiosas.</a:t>
            </a:r>
          </a:p>
          <a:p>
            <a:endParaRPr lang="es-CO" dirty="0"/>
          </a:p>
        </p:txBody>
      </p:sp>
    </p:spTree>
    <p:extLst>
      <p:ext uri="{BB962C8B-B14F-4D97-AF65-F5344CB8AC3E}">
        <p14:creationId xmlns:p14="http://schemas.microsoft.com/office/powerpoint/2010/main" val="296923921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par>
                                <p:cTn id="16" presetID="21" presetClass="entr" presetSubtype="1" fill="hold" nodeType="withEffect">
                                  <p:stCondLst>
                                    <p:cond delay="0"/>
                                  </p:stCondLst>
                                  <p:childTnLst>
                                    <p:set>
                                      <p:cBhvr>
                                        <p:cTn id="17" dur="1" fill="hold">
                                          <p:stCondLst>
                                            <p:cond delay="0"/>
                                          </p:stCondLst>
                                        </p:cTn>
                                        <p:tgtEl>
                                          <p:spTgt spid="5124"/>
                                        </p:tgtEl>
                                        <p:attrNameLst>
                                          <p:attrName>style.visibility</p:attrName>
                                        </p:attrNameLst>
                                      </p:cBhvr>
                                      <p:to>
                                        <p:strVal val="visible"/>
                                      </p:to>
                                    </p:set>
                                    <p:animEffect transition="in" filter="wheel(1)">
                                      <p:cBhvr>
                                        <p:cTn id="18" dur="2000"/>
                                        <p:tgtEl>
                                          <p:spTgt spid="512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000" fill="hold"/>
                                        <p:tgtEl>
                                          <p:spTgt spid="6"/>
                                        </p:tgtEl>
                                        <p:attrNameLst>
                                          <p:attrName>ppt_w</p:attrName>
                                        </p:attrNameLst>
                                      </p:cBhvr>
                                      <p:tavLst>
                                        <p:tav tm="0">
                                          <p:val>
                                            <p:fltVal val="0"/>
                                          </p:val>
                                        </p:tav>
                                        <p:tav tm="100000">
                                          <p:val>
                                            <p:strVal val="#ppt_w"/>
                                          </p:val>
                                        </p:tav>
                                      </p:tavLst>
                                    </p:anim>
                                    <p:anim calcmode="lin" valueType="num">
                                      <p:cBhvr>
                                        <p:cTn id="24" dur="1000" fill="hold"/>
                                        <p:tgtEl>
                                          <p:spTgt spid="6"/>
                                        </p:tgtEl>
                                        <p:attrNameLst>
                                          <p:attrName>ppt_h</p:attrName>
                                        </p:attrNameLst>
                                      </p:cBhvr>
                                      <p:tavLst>
                                        <p:tav tm="0">
                                          <p:val>
                                            <p:fltVal val="0"/>
                                          </p:val>
                                        </p:tav>
                                        <p:tav tm="100000">
                                          <p:val>
                                            <p:strVal val="#ppt_h"/>
                                          </p:val>
                                        </p:tav>
                                      </p:tavLst>
                                    </p:anim>
                                    <p:anim calcmode="lin" valueType="num">
                                      <p:cBhvr>
                                        <p:cTn id="25" dur="1000" fill="hold"/>
                                        <p:tgtEl>
                                          <p:spTgt spid="6"/>
                                        </p:tgtEl>
                                        <p:attrNameLst>
                                          <p:attrName>style.rotation</p:attrName>
                                        </p:attrNameLst>
                                      </p:cBhvr>
                                      <p:tavLst>
                                        <p:tav tm="0">
                                          <p:val>
                                            <p:fltVal val="90"/>
                                          </p:val>
                                        </p:tav>
                                        <p:tav tm="100000">
                                          <p:val>
                                            <p:fltVal val="0"/>
                                          </p:val>
                                        </p:tav>
                                      </p:tavLst>
                                    </p:anim>
                                    <p:animEffect transition="in" filter="fade">
                                      <p:cBhvr>
                                        <p:cTn id="2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normAutofit lnSpcReduction="10000"/>
          </a:bodyPr>
          <a:lstStyle/>
          <a:p>
            <a:pPr marL="0" indent="0" algn="ctr">
              <a:buNone/>
            </a:pPr>
            <a:r>
              <a:rPr lang="es-CO" sz="3600" b="1" dirty="0" smtClean="0"/>
              <a:t>Oprimir </a:t>
            </a:r>
            <a:r>
              <a:rPr lang="es-CO" sz="3600" b="1" dirty="0"/>
              <a:t>al pobre:</a:t>
            </a:r>
            <a:endParaRPr lang="es-CO" sz="3600" dirty="0"/>
          </a:p>
          <a:p>
            <a:pPr marL="0" indent="0" algn="ctr">
              <a:buNone/>
            </a:pPr>
            <a:r>
              <a:rPr lang="es-CO" i="1" u="sng" dirty="0">
                <a:solidFill>
                  <a:srgbClr val="FF0000"/>
                </a:solidFill>
                <a:latin typeface="Agency FB" pitchFamily="34" charset="0"/>
              </a:rPr>
              <a:t>El clamor del pueblo oprimido en </a:t>
            </a:r>
            <a:r>
              <a:rPr lang="es-CO" i="1" u="sng" dirty="0" smtClean="0">
                <a:solidFill>
                  <a:srgbClr val="FF0000"/>
                </a:solidFill>
                <a:latin typeface="Agency FB" pitchFamily="34" charset="0"/>
              </a:rPr>
              <a:t>Egipto</a:t>
            </a:r>
          </a:p>
        </p:txBody>
      </p:sp>
      <p:sp>
        <p:nvSpPr>
          <p:cNvPr id="4" name="3 Rectángulo"/>
          <p:cNvSpPr/>
          <p:nvPr/>
        </p:nvSpPr>
        <p:spPr>
          <a:xfrm>
            <a:off x="107504" y="1700808"/>
            <a:ext cx="5472608" cy="1938992"/>
          </a:xfrm>
          <a:prstGeom prst="rect">
            <a:avLst/>
          </a:prstGeom>
        </p:spPr>
        <p:txBody>
          <a:bodyPr wrap="square">
            <a:spAutoFit/>
          </a:bodyPr>
          <a:lstStyle/>
          <a:p>
            <a:r>
              <a:rPr lang="es-CO" sz="2400" dirty="0">
                <a:solidFill>
                  <a:srgbClr val="FF0000"/>
                </a:solidFill>
              </a:rPr>
              <a:t>Éxodo 3: 7-10.</a:t>
            </a:r>
            <a:r>
              <a:rPr lang="es-CO" sz="2400" b="1" baseline="30000" dirty="0"/>
              <a:t> </a:t>
            </a:r>
            <a:r>
              <a:rPr lang="es-CO" sz="2400" dirty="0"/>
              <a:t>Y dijo </a:t>
            </a:r>
            <a:r>
              <a:rPr lang="es-CO" sz="2400" dirty="0" smtClean="0"/>
              <a:t>Jehová (a Moisés): </a:t>
            </a:r>
            <a:r>
              <a:rPr lang="es-CO" sz="2400" dirty="0"/>
              <a:t>Bien he visto la aflicción de mi pueblo que está en Egipto, y he oído su clamor á causa de sus exactores; pues tengo conocidas sus angustias</a:t>
            </a:r>
            <a:r>
              <a:rPr lang="es-CO" sz="2400" dirty="0" smtClean="0"/>
              <a:t>:</a:t>
            </a:r>
            <a:endParaRPr lang="es-CO" sz="2400" dirty="0"/>
          </a:p>
        </p:txBody>
      </p:sp>
      <p:sp>
        <p:nvSpPr>
          <p:cNvPr id="5" name="4 Rectángulo"/>
          <p:cNvSpPr/>
          <p:nvPr/>
        </p:nvSpPr>
        <p:spPr>
          <a:xfrm>
            <a:off x="3851920" y="3789040"/>
            <a:ext cx="4968552" cy="3139321"/>
          </a:xfrm>
          <a:prstGeom prst="rect">
            <a:avLst/>
          </a:prstGeom>
        </p:spPr>
        <p:txBody>
          <a:bodyPr wrap="square">
            <a:spAutoFit/>
          </a:bodyPr>
          <a:lstStyle/>
          <a:p>
            <a:r>
              <a:rPr lang="es-CO" b="1" baseline="30000" dirty="0"/>
              <a:t>8 </a:t>
            </a:r>
            <a:r>
              <a:rPr lang="es-CO" dirty="0"/>
              <a:t>Y he descendido para librarlos de mano de los Egipcios, y sacarlos de aquella tierra á una tierra buena y ancha, á tierra que fluye leche y miel, á los lugares del Cananeo, del Hetheo, del Amorrheo, del Pherezeo, del Heveo, y del Jebuseo.  </a:t>
            </a:r>
            <a:r>
              <a:rPr lang="es-CO" b="1" baseline="30000" dirty="0"/>
              <a:t>9 </a:t>
            </a:r>
            <a:r>
              <a:rPr lang="es-CO" dirty="0"/>
              <a:t>El clamor, pues, de los hijos de Israel ha venido delante de mí, y también he visto la opresión con que los Egipcios los </a:t>
            </a:r>
            <a:r>
              <a:rPr lang="es-CO" dirty="0" smtClean="0"/>
              <a:t>oprimen. </a:t>
            </a:r>
            <a:r>
              <a:rPr lang="es-CO" b="1" baseline="30000" dirty="0" smtClean="0"/>
              <a:t>10 </a:t>
            </a:r>
            <a:r>
              <a:rPr lang="es-CO" dirty="0"/>
              <a:t>Ven por tanto ahora, y enviarte he á Faraón, para que saques á mi pueblo, los hijos de Israel, de Egipto. </a:t>
            </a:r>
            <a:br>
              <a:rPr lang="es-CO" dirty="0"/>
            </a:br>
            <a:endParaRPr lang="es-CO" dirty="0"/>
          </a:p>
        </p:txBody>
      </p:sp>
      <p:sp>
        <p:nvSpPr>
          <p:cNvPr id="6" name="AutoShape 2" descr="data:image/jpeg;base64,/9j/4AAQSkZJRgABAQAAAQABAAD/2wCEAAkGBxQTEhUTExQWFRUXGBgYGBgYFxQXGhkaFxgXFxcaFxwYHCggGBomHBcUITEhJSkrLi4uFx8zODMsNygtLiwBCgoKDg0OGxAQGywkICQsLCwsLCwsLCwsLCwsLCwsLCwsLCwsLCwsLCwsLCwsLCwsLCwsLCwsOCwsLCw3NzcsN//AABEIAJ0BQQMBIgACEQEDEQH/xAAcAAACAgMBAQAAAAAAAAAAAAAFBgMEAAIHAQj/xAA9EAACAQIEBAQCCQIFBQEBAAABAhEAAwQFEiEGMUFREyJhcTKBBxRCUpGhscHRI/AVM2KC4SRDU3LxNBb/xAAaAQACAwEBAAAAAAAAAAAAAAACAwABBAUG/8QAJhEAAgICAwADAQABBQAAAAAAAAECEQMhBBIxEyJBUWEUMkJxkf/aAAwDAQACEQMRAD8A7LZbeKs1UwzjUasg0IRTDecmtyPyrPB3MGo7C771Ci+DWCoy0VqbyqJJEVUmlsuvwlFeiguPz9LMagYO87RVzCZpbuAMp2PI0KyJ6sN45VdF6KyvAa9pgsysrKwmoQw1HeuBQWJAA3JPIDua2ZopFvY58yxb4e00YPDtF9x/3X/8ansO4oZa8IEbOPxOMb/pyLOHUx4pEtc76AfhHrRPKXuJeuWbjFwAGVjzg8wfnRKxaCqFUAADYdhQ3Jn8S5eu9C2hfZNjHzq469IGBWVlZVkMrKysqEMrKysqEMrKysmoQhvVra5VtdrxOVUWSCvGPKvLb14/SoQ2c8vWtQu9esKyKhGeM0VTuX9+VSXRVG+pmoLm2a4m6eXeq/Wprts9ahO21OjtGd+mMKiIrd+Va/p1q6S9Ft/iPIrIqlic1tIJLbdxQ88RWgwBaA3I0DyQX6X8OWroORXsVXw9wNuDI796szzo6QltrTPKytdde1KRQbGx2r17hPpXlnfevb1Zzq2a4dyDVt17VU1QQa9x+YJbXUzATynrUbS9CUW3SNcdmC2ULudhSrmGIXGGRd0MOQOw9KjzfML+vUFV7J37xS9n+YWPBd0m3e5Be5PasObNb/wdXj4I412l/wCl+7j2s2HXEDUklV3kn1HYVQS6beHdBcl2i5bUHcDl/YoVgRiL1u2oa2xAkoT5jPOK0xtwNi0Do1kWwCCf9I5DvvWZS36NlNdTr/CWOa7hkNwEXAAGB50bmub/AEW5y+Iu4jUZWQV/GK6RXVxy7ROPljUmZWrGtqHZ9m9vCWHv3TCoJ9+wo2xYrfSPn11BbwWG/wD0YklARzRPtP6QJ/Cj/DGQpgsNbw9sfCPM3VmO7Me5NK/0b5Zcv3Lua4kEXL+1lSPgtDkR2J/Q10AmPaqSIDM+vMLehP8AMuHQvoDzPyE1byrArYtLaXkv5+vzqDBAXX8aCAPKk9urD3olRUQyKysrKhDK81V7WkVCG2qs1VrXhqi6N9VZNRxXuqKhRrc61EoNe4i5Fa2rk+1Qs2tmDWxGxqF2rZruwqIhvbepC0zvQ3ENyg715buksferaAcggw5RUTLJmqr4krUdrFyu9RIGTRLjLfrFUAvzNbX7k1DNMiqEyaMNJ/GudNadbQ8ocbMPzpuY/wDNc34982MQEEwvL+KTym1CxnEinl2NWTYS0bek+faTO/Ovcbk+G0iLaiPU7Uv5fxVYQeEUcOdgFEgmtMy4hsgeGQ+pufPynsfWuO0zvJR/ptw9mrJjWsDzW2kxM6Y5RTyLk1zLg3DumPOpY1IYn1rpKnnXZ4duGzzvOSWXRYisrTVXla+pj0HrZ2NbNcrSz2ofmOZBX8NI1dawznGCtnYjBydImx+MW2huPso/WlDOMQuKBa2+m6IhTyPtRTNMOXQpdMq3MTy9aSOILHgeG6/CDBIO47Gufm5HZnU4uJRV/oQs429hdmPqytyPeKEZjibL45LqDUrL5l6KasX+K7ZttbujxGKnQeu/rS5gbBtlJ+2dj2PSazttrY7I6dDKeGIu+NavEaZYqOg9aX87xOKMI6yHMrA3P9ii/EGYaUW0dSvO7KSNQ6z3FCbjvfcMtwKLflSWg1Ud7YuSXiH36KGbXcQ29ChBG0GZ610+uYfRPaui7fN19XlAG89a6bqrq4F9Tm5tzPa5PxjiDmmY2sutMfAtnXfI5Qp5H5wKeOMM6GFwty4TDQQtL/0Q5F4WFbE3AfExTeIdXMJ9gTz3G9Nu2IHrD2QqhVEKoCqPQCAKG424LznDKSNg1wjkB92e9S5tmBQBLY1XbmyL27sewFSZVl4spHNyZdvvMf2q0yy7aQAAAQBsK2rKyiIZWVlZUIZWrGsc1Es9ahCYV7FQh6xn5RVFkhrQmtGmTvUV0GOdSgWR4g7n1oDned/Vig2IIJJPTtRbFEx8qS+N0DvbVtraglt4J7AUnkTcIWN46uWzy9xSdJu+MdmPl07U3ZZj1xFhboMyN471yjhtr7LeW1bRkk/EAY57b068E4u8UdXt+GoiI+EmlcbK26Zq5SXx2kMQJEVKblQs24qHX5q3pf05Cv0kZgaiJPKtWujvWqHn/wA0SQMpm5StYrxCev51gNEJPaXeKcIwe1iFAOgw37UXxeNRBzBPYUOxl9rqMG2BGw/SsnKyRUaezp8DjZHJSa0Dr4syLvhzvLsBuPl1rXCvbdDde0DDMVZhBjoSKo4K8pOl38J169KpZvmgAKB/EblM7VyG70duSig7wtquvcxNwD7ieopiUxQvIkVsMgWVIGx9etE8MDyaJiurxM8FDqcHncacpdkZ4lZXvg17W/ujmfFP+BnMMWLVuZgxtSfh7stqPMnc1R48z/8Aq+Gv2Yr3KLpKr69a4ObJ2lR6zjYlGG/Q5mN6QSNoFLa3BiFdWAgSD/NEs6Yiw7DoDQDgVtVq4zDaSDNZ2v0ZCSQqXsm0Xwnc7GtMZmc29HUMYPaKd7+HEMwXUZlfSlrEcO/C6wVYliOs9ZolJP0VKP6ilhPHxJW3q1HkpPb3onY4KxTP4aKpaJMNy96kwzeFdR9hpHKug/Rtqfxr7zDNpX96ZhXyToXOfWDZf4B4XODtEOQbrkFoOwjtTTdMV6tvrS1x7mzW7HhWyBdvSoJMaUjzv6ACup/tVHPb7OxA4qxbZpmVrBof6OqJH3EM3H9iYFdRzfNkwtpQBJPltW15seQC9hXM/oyIti/jyhd7h8HCoObBebDspJG/pXRcjyZw31jEkPiG223W0Pup69zU8AfpLkuCcTdvmb7jeOSL0QUYSeteMK3miIe1lZNeE1ZDHrQMaxmpazrjbCYVtFxyW6hBqj3oJTS9LSbGWKwrO1DMk4hsYtNVhw0cx9oe4onbq07IYqmt9IrJqvj8allDccwo51dkJyg5146g0CbjLCdbkD2qLLOIBiL1xEjQoBDDnVXZVhbGAUg/SNcBthVkGDLATAEfhTTnWL8NC3U/vSjmeJtm4queVsyPViIrDys9fRGnjwd9mc0ynMmtgjUxZjBUTJp94BbEi75tQtEbhp5nlFT4LJ7GGV7xUE89TdP/AFqYZiq4U3SSdXw9DvyFZo5qkmkaZwuDTHBudUszxHh2ncbwv5nlUuCuFrdtjzKifwoFx1iSlgKObMB8hXdu4pnFap0ArXE95R8M+9VsfxliVlQoGxMxy7VUN5gACJ/ahWe3vKx5bAfnSJSYSimG+HeJsVev2ke6CrGCAKZOJ81Zbi2LZgtGpvTtXPOCrmnGWCO4HpR7NsXGNusSJDQPQClZsso49Gjj4Yyy7GC5gyokEEDn3mprd6RsYNCMPj/E8gPqTRnD2gI9q5kptvZ3o0vBf4myzXDr281A8tyNncSIAMn2roOGIhpjkaHYdhJ32mg2BKnIK4YQgCrCgQKwXtLAHlU+Hby9/WqeOSXXeOvyok6FtLxhrWO9ZVWRXlM7z/onrA5txgyu2tW832qYuGTNgSZO1D+Icvs3EZ+TCveDMf5FBGwpV2jRdSHWzhtVsq3I86T8NiBh/rFraAZA96Z8DiG1ERIPL3rnecYa42LvavLER61Ehbbiwo2OLWzyB5D51tmN02yEB+FRPzFKtk3FcEkQu8TXuYZkzmDIk1TjbpEc1Wy5hbLYvF27K7BiAfbrXfcrwCYe0tpNlUAe56mub/Rfw8yt9avJoVR5J2n19qfMxzu2ttmQhyOYUzBj0roYEscbZiyJzlSJ82zu3ZUs0kcjFcM434nuY/ENbsoSrkWbYA3KTuZ6SZmnm9nwPOGLdDEfOl7KwHxY8MaXBlVtqTHc+lCuS5zoOXHjCN2dL4OyMYaxbDDzhAoHRB91fX1phW4KhsWYVQSTAA9fnSH9IvE1+wy28NMCPEuATHZa2zkoq2ZKbejoVxq5xxfxdiFxBs4YQqczHxHqKI8BcVvi7NzxhDWzs/Rvf1oLxZiZbxUUAzBjnv1rLmzLqqY3FjuWx64azg4jDpdYaSwhh6iia4hY51zrhzMns21ViADJg+tNmV5gt5Tp5rzHarjyLSoksLVgj6Vc1uWcH/RnU7BCRMgHtXz3nC4g6muFoGxBmfSZr6Zz7Bi/h2tkwfiUxuGHKuPZjaZnIxIlpAMiNUHYkUGXN0l/RkIXGgH9G7Yu3i7Ny0H8MsNfPTp6zX0PmmeLaiFLT2pdwCBbQFsACBAG1RYfMUuyBB07FaqHM34XLjaGjC50GYKRokTJIoZxxi1OEKhwSWHWg+b5XqUMCd/WCKW8ysAKB5jHc1pU1JWjNKDj6Vs1Kqo6RHrRngHFFLjtzBECgWYjy/MfpVtLrIq+EAHEEbwDtvQSutAwq9hviNMRifKkINYLEnmBQnOrdnxheuXPMqhdC8zFUc2znFOkBADIAg8yaEYrIr6ob7NNxSNSzMTNc6cXf2Z01KLX1DxuXb7pqtXPBJ3DHmKI4q0j4izYBUAHU3aB0/KljBcaXY0sN4gGKhyq+7u92QDGnf3mrw425qxefIlDR118UkwGXsAKUOObwL27exI3/Glt7+InygT3mpSjEzcaXHzrtdrVHHp2VrV9ZieRgjrVDN7TXV0ohLFwABvNXssyo3cQVQlnafZfU11rhjhm3hxqI1XNpYiQPagaDj6cjyXBthsVb8VW8pkiN/lVXil1OIuMsjWdQ9JrtfEfDqYpZjTdHJuU+9cN4lwNyxfdLgIIJ59R6Gs/Ivqka8OpWEshxEmdUQIJpwwmKU76wdu4rmmX22MlOhEimrJcsN2fMFA5n+K50tM6GKbaoYLd/WlwqTsDQbA4hlIDzDR+tH8FgUsfExMg/P5VUx2TG8NSMBtsKCxuwgb4G0gClz/EGuYwkGbaCAB3NDs1y++gOstA5ad5q9wXhtiXG5/verX9BbdjN41ZVz6v/prKu2DTOYYy077g+XfrW3CWN8O4VYbH17VPjB4ZZRuV5+9BcHc85J5/vV7rZV7OkZPiCLpJ3U+YGfyrzF5P9YY3HOmdoX96W8sxVwHycxzBo3Zxt9hvoX/cN6H/ALGrr+nr8IWjzcxUuB4Vw6FWkkgzv+tVsRnQQecj1EzVLDcRnEuLGFh7hnn5dhzolF+oCXRbYL4mx91b123ev3WX7CqYEdBt0rXhnNoS8pLsWAgLuZ7n5UVvfR/ib18m46IIEkHUR6UcbLbWXYd7VkF7txTDRLE8tu1P6Nx2Zllj2+pzXEZ3FyFWSdt+8xXZOBuG1wSeNdOq86gseiq24Arl+RcJP9bw731ZfEuGFbmdI1EkdjEV03ifNWLJbtrJLaYHKek06Chjja9FdpTk0/Azic5JBKfIdaT84zHQ7B1gN5oP2miBQbL8TfsX7hvnqQAN4I6elaY/NnvNqcao2AI5Vny5ZS9HqEUtBLDgnBm3YTQXuS5HOSetVWxLKrJpBdfKxPLaoOG8RdY3GTy21IXc/aYxMdYrfimyyXmXxNWwYnTEmlztqyKSiQYzMHa2E0gchq6iiWRYk4PEFXLMrKN9xzHOltLNwsgUapYe3Peafs+w9x7cm0upFgFWk6Y5RG9VBCsk1dWHVxMgMrAgwQaF5zlKYpW1AahyI9KFcPZxc8GLth/KdKkL9n1o1YxiESpiDBrXUXHZn7NS0VOHmAthC0nfbqIpGxeKbC5jdK8m5DtI/mmRMdasG7fJ8xkqOkelJ+d49cTfW6gO4E/KscWdST0jpuExhe0rHnA/Cg2cIC4+6ar8PZmdIQjYVazBvsRKnzKT0Pam8fJ1exWfF2jYMxeADqyi5pjcH9qqYRTO/TYfhWueMVQBWgzJA+7NZbxKMTok8p962xyqRzZ4nFFrPz/QBkBtSx6kGquKcKiurSzbOvvTFl2XLftlGAYAz2IPvS1xFhUw9xLdkM7tsy7mOxFYs+5aNWF6Yp3sYtoslxYkyretFshxE21jcFjNE7+QeKQr2pU77mCKkwti3ZtMdGhUbYTJJ707DKNp/orM3LSNcfYvNaPhASD3istqwhW3eIMchRHDEm3cYbAqIWO/M0Kw10i4GB1LclAeXmHWKfHLUynhXVE1q06/1bZi4PXmOcU98Icai8BbveVwYJPfpSbhsC4bSQQSdp5RVLGBka4UTU4PTb8K02qsQl9up3Frmw7d6XOMsit4qwRcADDkwG//AMpX4f4ruWHW3eIZSOX3YG8/iKd8xxYfCNcHJkke3SlTlGcR0YuLs4VhsKbGKey5kDae/aiOFxhtXCATFUuIm/6kMvxaQfwFeYa7rP8Af4VysnptxsLXcze5sOffrVzL84e3s084I7UJYEMIESavZjaKiftdaC7Q+Lfpdx2fKysB/Z6UQ4ZtEJJ5mCTSbhbb3LgVRKyJ2p8wVoqkEaapKi9ydsI+MO9ZQb68lZTaC0DM7y17qszwl8DmBCuP5pJ8N1PmEFefanfF4N30wXeD1O0+tL3FuFNtF1MBqO6rvH802STejDCTK2HzC2x0sdzsNJg10LB8FWPDBZrjEgGNRkUg5Nl1u3bFxRM7lm+L2UV1/L8Vrs23XYMoj0jamQhFugM+SSRwvj3LHweIIhvDbdD0PcT3rzhRjaxVjEW1YJqAP+7Y12XibJLeNsPYuCDzUj7LdCPSuZXLdzDobNwEOhgAyJjkaZkmoKkDifyaZ2HEjwzrbcenXtSZnuYOH1MpEmUnt1ipsl4rueEA4QlQo3PT+aKZ9l6Xntu5KjTt786GU7WgYwcJAPH4l1uYa8TKW2BbeSqPtz+dMyoProA3UKWHuQCCaB51ibVvCOsa2YRpUSfSe1XMPgnuhPFBtllUSh3CwNjFRXRTnt2VOJcKTed7ZGlzBIgwx6ntQ88OMV/z7aHrLCffnRK7aS01xBPhCDpEkt/qJoZibNnUGjaDy/KaW8MpO7L/ANXGKqi/kWBCPbw9ttaLNy48Hdt4jvQ3iW4Gu3OvmgUcyDNAItDnzHLkKXs/DDFMp5MwP40ucHFULcnkdkuWIAo29THSnaxYJtrDRtSvi8um8VRghCKQD9r3ph8Z/qxCf5ujb0bpFViXVtsXLFKOyycGwnznlt0FBM/veDZ8x8zEhe/qapZLxa5tFbts+MhIadhtQVlv5hiDqOm2PiI+yOw9abPJapDYY3F9peA6xafFXPCTzBQS56ACsw2GQKdO0EjeujZXltrDKVtKFBHmM7t3muccX4f6tiGVTKv5wO07xSHC1ofj5KnKmW8vu6H2O070x3rqsAC2oGIA5g0pZbh3C6mXY/vRbDYRo06yCeR7dqXFNMf82qLWNyl2JukeVjEQfL0ir6ZYiaQJ5dFHmrbIvE03LRus0wwBA5daKjFAECBIEe1ao6MPIbky5kGHC2p5SYb5VR4ewhu4m7fIAHw2yQPn+1X+Ib4s4NmG3p71a4VdGwtsrEESZ7nnUlDtOkaILritesH57g/DKuSsTvA3NAv8PDO2sBVYygaOdHOMs8s4VAzgPc30IP1NcexmY3mueLqeZkSTCz0q5fVgfHa2NHFhawxUBimkSw3nuBFb8NZcHspeCltJbSv7+4oFh8/uO0XLmlYkzGx7imfhHPBZbwnP9K4NQJEEMfu+lCp72ScGo6C+NIlS0gkfnQjh/A3Fv3GcHc7T1FNVzC7nWVknUs8vlW6N/qk+grfCWjLJ7OfcSZBcW7NgOxaSxjlParmW5vibNq7bvW3a0VHmPRj2FOOJdwJQgn86GX3YamcAgKSZnt1rO1uw45ZN1RzS3e8e+5XdlX4TsY9K0w7aWI/L1mi2AyN7j2jbhGdmcv2gmB7UZxuX24Zr4CuG06lGxMczHesOXJG6RuhaQu38aBGojmN96tX8fqWJ35eprTG4DR9lSHjRvu1VXtFCFYDX6dKHVDIyfg/cJZcUtBmG53/Giue4hEtO3KFoPh8xNjDpqaXbcDuKFcY58j2kVebkE+kVSdhTdAH68v3mrKp/WT2FZTexm+RnR87zzDWRpZw7D7Fs7D3Nc9x9xsZc1KmlQeXQD+ap5eiM39QOZ7V0PJsRhbSgC25I7gVbnFO2aY4pVUVZtlGR6bIb4QvIt39BTLkt7WhDMCUMbbc6D3OKbO+pH+ag/hvtQrD8V2vrCjWVViAQRTceRfhmy4J+tD94a9KVuNsn8QpdAmBpY9QTyJpiaACSf/kbVSOJbYDTvtv1ocmVPUhWHHJStCFhMg8K4XbzD4YHf7JprtpdAtC5GtkIUHkB0J9aM2LKAwVAfn3mvbmW3HcuzLojyiNwaDHJWaJv8FPLsGwdcKyhmLF2uDmIOw9qZ/D0iWml/DWWGYHzjy25b1k9KZbMt9oH0pksqQqWK9gwKq35I+IDnyoe3Dy3nu6GhVgfMjkK94nzRFuqoaNHMHrPQURyAsEZmDAMSwG3Kk/IxvwpwqhIw+INvEDaCpCx6TB/KjPFdpfrNhogsF2qnx1hlGJtumxuDcDuKs8WWnFzC6tiUX8aq36A4paC2fXVt3rbwQWXTv8AKieHOlVjsD68qocY4FmwoY7lACDW/CmP14VXc7qYk84GwoXLVkcPkSQoZ7kmIRrl4NrV5JI5gdaY+Hzb+rr4QOiBLddXUGjmKxKhZbcEbKBJINJGExowF+GB+rXj5SR8Joovt4TJjfWhrvkKjNzgSfakfEomJvm8qsw2UBukc6Y+I8UtwC3baVjzsvY8qDBCoGkggD+5ok3QiEFFl1x5SOkbfKh+Hxu3qI/KoMRjCg1AdDNAlzAaSSY5xU9HL0ecvuEXU0+ZtJJHyrexrDhrqsGBXb0JrXgrBsqNiLhhmWQD0WieHxguO7NG4gEdKH5HdE+OwT9Ieckq1gjzTK+0Cs4J4oS3b03DpUgwTyDLS5xxbIurdDFp8s0bTDYdcNbs3tjpLFuoJFNi36h//HqIedZ342IdmYsxb8IO0VI2MDo2o6TOyjrtSZjbpS6+k7BjB9JqJsc87Ma2PjdtmX5aHh88tWD8ClgsAnfzVO+enEAGfNrBkdJ6CudtdY8yTNOP0d5PcxF7SBspDE+gocnHjCPb9IszZ1tbDubZcyoUdamNsSCDp0zsDV29hAPLEdjUdmxMgrHc1nWbVCetlO9jyu+xoffzPXbdSIlW/Sp8XgQJkMKo3MICrHcGDtHoat5VRUI/Y8yXSow5mf6Z/I1UxmHfE4gWVMqTqY9BHOs1eHYsE8wjb/Oi/DWHFvDXLp+O4IB9PSuW3TbOgt6KDgNeOIPw2kYW1jom00FyLLrl5ziHtFrckt0PfYUaystfYoBsIU9tI500428mHsmOQkKo69NqfBOtjIx/Tnuc5oGfUPhGyj2qjlGCN67ruclI26c6izrLbltVe4NIcsyjqN+tN/BuE/6RnbmxA39D3qSkoxtC5vs6GH/DbP8A40/CvKtSe/51lZLkV0Oa4zLPBuaDIYbgg8xWYo30ICnbnvFO2dYBb9tRI1geU9/Q0k3rh1FWBDLtFbVUlsepyh4yTCYTEXj5nVR7fxUWb8N3bai4bivv2IjereWYsowJ5UezK6Llsg9RtTItRCTc1th3BNcuWbcwQEEx12rbEWWEECR70O4OvH6tvJhivyFF2vmAFB+cVkySfYCKA1/EX0bUEZv2rbDZ7cZWmVPKKIX3uGef80MNgtIuKQehWihItpAlb5XFgj7akSfTer+F4lCu6sJIMSNqGZjkt0LrUk6TIkwYNRZNkd1iXuIeciTG9N09g/4NkTx75uNGlWB35/Kr+O4gYf8AqNhvv+VVMsy0MGW6rF/EPw8o9TRc8MWSDqDfjtQzlFPZFYs5ni1v3bPMafiPbeaI8XZgLwtiydXhkQfaOtT4TgdRc1F20fPermF4Z8JpAJTtUeSP9BcL9CWYZxbfDsNQJNuCsjnFL/Dt2cNzjSYNFl4etEgm2wM9OVa3+G11zam33G5BoO8fCkmjS3jNBG86f3/ahvFgS7YVHgamlTPKetErWSK3xEyDHpQDN1m+xAm2sAdtuZo4PegmrROhCqAjKDEbwCfehl7F3FJPlj0g1WxZU/EQo/OlLOrratNrUEHrua0xj3ZnnGgvmuYFuUz2HI0Z4V4aLab2I2Xmqdz6+lFuAuGStlcRdVWZvgVu3c+tNVnLyAdbL6Ach7UmeVR+qDx472Dsa5AYqfiXSB0AFDMtuskzyjaj7ZSWHP8AA0PTJWR950nl6etLhJNjXFgLiO215bNy2pLLckrHOvczy7EXWe8yaRAkSAAAIpywmEW0CCZPOf4qnmzi6nhz8X69/atClSpE+NvZwXiHLXs3SrxvuCD0O9CikR1rq2fcHveXdDrUdNww9PX0pGxnDpRoaR39K6WHkRaSfpjy4ZJgvCYfW0JuTXe/ot4dexhjcbZrnLl8P/NJf0d8Dl4xN0HwvsiRLR19BXVLZuLpCkBYgDsB0rPys3bSJDF/QotrvWjuZ2AjqTVJb3Ukz2itvH8kEgSeu1c6VtjXH8LDpO+0e1B86tizZvXdiSCFHvU/10AFWcLHed6V+JM48RfCmV1gz7A1EpUDGNbKGdJNnCKObSD6770338PNq3ZGwABY+gpWtWmuPhVT4lVjB5STIqzj8yulblplOqRrZeYUcxS+ibRojSCyr4PwABIn1b3qLB3FvXTeu/BaHKdpodhMfiL7AW7ZFuQJI2CqP3orm2CS3aFlTpLHUY6k0WTKkuqGuacRa4hxT46+oRfKpgD+aabuF8HCBJAIImr2XZWlm3IUao3J61R4gcDClj1IrOpqTUV+CVH9If8AFUrKRPr/APc1lafjK7sd8vxeqFcEXB+BjrVLiPKDdHiW/wDMUbj7w6/Opcu8yKxO/f36UXsjykAx1q0neiOeqEHCEN3FE1tuUIJkLuDTjl2R2SWuFdz06VtmdpFEC2sAchtTmqQeKQt8G4ja5bg6gdfyNMJMnbaquV5alu415QQSsRO0Ty9qL4e7qB2AIpGRNbDRpbJiPzqEh94ANXPBkjc71DbYgxzpFtlgvN8SVtRsNRAE+9WvF0gAsp2HI1axFlbi6WAIG49DUNhAAZAPMVCrKn+IEyFiR90frXiY1urekVClsKTp21GTFXcOo1aSJq5Esu2HMDtWz3CD6msQRsOUTWuHxJLQRSkgjy5fcAyPwqLBYw6TrnUDzq3fG5gkRBqrfxZQ8gZIouoLJlVXBgCG/WlZ8vZw6oVUjy7/AK0x47FFUDKAJI9aEZziNFxSojUsn3pmK0yJoG5FwuqX2e8A4UeUHcEnrSVn2R6cY9uYWdQ/3biutpc1BWiCI5UscQWV+uEkTKj9KfHK4yFygmi5wXmaNh/AvELctHSJ+0OYNNFqxAmJpI4aWcWx7rHLlz3p4wdhlBJdmJ78vlWXP7aJFNGgtDUNiDQ7OsXB0z70cUVz3OsQWd2P3oidtqZiSexuN/0s5ljSqgLuTyHWrmWroXziXbcf6aD5I/i3Xdv+2PKO1EbbFnJJrSN9DuEUmdRk9IpB4xywai2+53FOq3CNMdqkxWEW4pDCatNrYGSNqjXKMZZNm3o8qhQAO229a38zAPNSB60oZqDhnARiV32NeJhC6glzuJ5VKEXQevcShNwgbfvW2U8WWr7+Ey6T0P7UOwHC6PsztuJ5Cj54Dw9sC6jOGWCN9tqFtAOVnmc4EM/oRsf5pTzDLLiXQrqdMkz0p1xmJKPbQ+ZXBJB6e1D81xDNauBjPhny94PSo5OipRplfhZNWIB6Kv6UR4gw6qZt7Nc+KoeBLci43UED8d6h4ixTHEhRtyH486xO3koKKtBzI7JVAAf4oAgN2+XuNpVW69h2qrnmd3LV4Ya35UCyTzJP7UINwzqJkknnRLDTbYyOLt+nSrrB1BUyCNqTuJ8QfqttDzZz+Rpg4cu6sKrH/V+U0s4t/EvYdG5ByfzpeGP3oGf1TK3/APNt92va6NoFZWyxHY//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6148" name="Picture 4" descr="http://bendicionescristianaspr.com/wp-content/uploads/2010/05/Exodo-1-Opresi%C3%B3n-de-los-Israelitas-en-Egipto-620x3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1" y="1556792"/>
            <a:ext cx="3073673" cy="2081272"/>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www.buenanueva.net/biblia/1-biblia1er_Grado/1imag-lecc6/6maltrato-a-judio5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33056"/>
            <a:ext cx="3491880" cy="2746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352897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par>
                                <p:cTn id="16" presetID="21" presetClass="entr" presetSubtype="1" fill="hold" nodeType="withEffect">
                                  <p:stCondLst>
                                    <p:cond delay="0"/>
                                  </p:stCondLst>
                                  <p:childTnLst>
                                    <p:set>
                                      <p:cBhvr>
                                        <p:cTn id="17" dur="1" fill="hold">
                                          <p:stCondLst>
                                            <p:cond delay="0"/>
                                          </p:stCondLst>
                                        </p:cTn>
                                        <p:tgtEl>
                                          <p:spTgt spid="6152"/>
                                        </p:tgtEl>
                                        <p:attrNameLst>
                                          <p:attrName>style.visibility</p:attrName>
                                        </p:attrNameLst>
                                      </p:cBhvr>
                                      <p:to>
                                        <p:strVal val="visible"/>
                                      </p:to>
                                    </p:set>
                                    <p:animEffect transition="in" filter="wheel(1)">
                                      <p:cBhvr>
                                        <p:cTn id="18" dur="20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1033638413"/>
              </p:ext>
            </p:extLst>
          </p:nvPr>
        </p:nvGraphicFramePr>
        <p:xfrm>
          <a:off x="179512" y="404664"/>
          <a:ext cx="8784976"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318093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latin typeface="Agency FB" pitchFamily="34" charset="0"/>
              </a:rPr>
              <a:t>¿De qué manera respondió Dios el clamor de sus hijos?</a:t>
            </a:r>
            <a:endParaRPr lang="es-CO" b="1" i="1" dirty="0">
              <a:latin typeface="Agency FB" pitchFamily="34" charset="0"/>
            </a:endParaRP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905176819"/>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02484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090549171"/>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97459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681740211"/>
              </p:ext>
            </p:extLst>
          </p:nvPr>
        </p:nvGraphicFramePr>
        <p:xfrm>
          <a:off x="457200" y="332656"/>
          <a:ext cx="8229600" cy="57935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251520" y="5661248"/>
            <a:ext cx="8712968" cy="1200329"/>
          </a:xfrm>
          <a:prstGeom prst="rect">
            <a:avLst/>
          </a:prstGeom>
        </p:spPr>
        <p:txBody>
          <a:bodyPr wrap="square">
            <a:spAutoFit/>
          </a:bodyPr>
          <a:lstStyle/>
          <a:p>
            <a:pPr algn="ctr"/>
            <a:r>
              <a:rPr lang="es-CO" sz="2400" dirty="0"/>
              <a:t>Recuerda:  </a:t>
            </a:r>
            <a:r>
              <a:rPr lang="es-CO" sz="2400" b="1" i="1" dirty="0">
                <a:solidFill>
                  <a:srgbClr val="FF0000"/>
                </a:solidFill>
                <a:latin typeface="Agency FB" pitchFamily="34" charset="0"/>
              </a:rPr>
              <a:t>Aunque aparentemente tu </a:t>
            </a:r>
            <a:r>
              <a:rPr lang="es-CO" sz="2400" b="1" i="1" dirty="0" smtClean="0">
                <a:solidFill>
                  <a:srgbClr val="FF0000"/>
                </a:solidFill>
                <a:latin typeface="Agency FB" pitchFamily="34" charset="0"/>
              </a:rPr>
              <a:t>veas </a:t>
            </a:r>
            <a:r>
              <a:rPr lang="es-CO" sz="2400" b="1" i="1" dirty="0">
                <a:solidFill>
                  <a:srgbClr val="FF0000"/>
                </a:solidFill>
                <a:latin typeface="Agency FB" pitchFamily="34" charset="0"/>
              </a:rPr>
              <a:t>que no bales nada ante el poderío de los hombres, Dios escucha tu oración, y Él es el que pelea por ti, y finalmente obtendrás la </a:t>
            </a:r>
            <a:r>
              <a:rPr lang="es-CO" sz="2400" b="1" i="1" dirty="0" smtClean="0">
                <a:solidFill>
                  <a:srgbClr val="FF0000"/>
                </a:solidFill>
                <a:latin typeface="Agency FB" pitchFamily="34" charset="0"/>
              </a:rPr>
              <a:t>victoria. Amen.</a:t>
            </a:r>
            <a:endParaRPr lang="es-CO" sz="2400" b="1" i="1" dirty="0">
              <a:solidFill>
                <a:srgbClr val="FF0000"/>
              </a:solidFill>
              <a:latin typeface="Agency FB" pitchFamily="34" charset="0"/>
            </a:endParaRPr>
          </a:p>
        </p:txBody>
      </p:sp>
    </p:spTree>
    <p:extLst>
      <p:ext uri="{BB962C8B-B14F-4D97-AF65-F5344CB8AC3E}">
        <p14:creationId xmlns:p14="http://schemas.microsoft.com/office/powerpoint/2010/main" val="88300317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152128"/>
          </a:xfrm>
        </p:spPr>
        <p:txBody>
          <a:bodyPr>
            <a:normAutofit fontScale="92500" lnSpcReduction="10000"/>
          </a:bodyPr>
          <a:lstStyle/>
          <a:p>
            <a:pPr marL="0" indent="0">
              <a:buNone/>
            </a:pPr>
            <a:r>
              <a:rPr lang="es-CO" sz="3900" b="1" dirty="0" smtClean="0"/>
              <a:t>El </a:t>
            </a:r>
            <a:r>
              <a:rPr lang="es-CO" sz="3900" b="1" dirty="0"/>
              <a:t>lamento del extranjero, de la viuda y el </a:t>
            </a:r>
            <a:r>
              <a:rPr lang="es-CO" sz="3900" b="1" dirty="0" smtClean="0"/>
              <a:t>huérfano:</a:t>
            </a:r>
            <a:endParaRPr lang="es-CO" sz="3900" dirty="0"/>
          </a:p>
        </p:txBody>
      </p:sp>
      <p:sp>
        <p:nvSpPr>
          <p:cNvPr id="2" name="1 Rectángulo"/>
          <p:cNvSpPr/>
          <p:nvPr/>
        </p:nvSpPr>
        <p:spPr>
          <a:xfrm>
            <a:off x="539552" y="1720840"/>
            <a:ext cx="8064896" cy="4975721"/>
          </a:xfrm>
          <a:prstGeom prst="rect">
            <a:avLst/>
          </a:prstGeom>
          <a:blipFill>
            <a:blip r:embed="rId2"/>
            <a:tile tx="0" ty="0" sx="100000" sy="100000" flip="none" algn="tl"/>
          </a:blipFill>
        </p:spPr>
        <p:txBody>
          <a:bodyPr wrap="square">
            <a:spAutoFit/>
          </a:bodyPr>
          <a:lstStyle/>
          <a:p>
            <a:r>
              <a:rPr lang="es-CO" sz="2800" dirty="0">
                <a:solidFill>
                  <a:srgbClr val="FF0000"/>
                </a:solidFill>
              </a:rPr>
              <a:t>Éxodo 22:20-24.</a:t>
            </a:r>
            <a:r>
              <a:rPr lang="es-CO" sz="2800" b="1" baseline="30000" dirty="0"/>
              <a:t> 20 </a:t>
            </a:r>
            <a:r>
              <a:rPr lang="es-CO" sz="2800" dirty="0" smtClean="0"/>
              <a:t>"El que ofrezca sacrificio a otros dioses en vez de ofrecérselo solamente a Jehová, será muerto.</a:t>
            </a:r>
          </a:p>
          <a:p>
            <a:endParaRPr lang="es-CO" sz="2800" b="1" baseline="30000" dirty="0" smtClean="0"/>
          </a:p>
          <a:p>
            <a:r>
              <a:rPr lang="es-CO" sz="2800" b="1" baseline="30000" dirty="0" smtClean="0"/>
              <a:t>21 </a:t>
            </a:r>
            <a:r>
              <a:rPr lang="es-CO" sz="2800" dirty="0"/>
              <a:t>"Al extranjero no engañarás ni angustiarás, porque extranjeros fuisteis vosotros en la tierra de Egipto. </a:t>
            </a:r>
          </a:p>
          <a:p>
            <a:endParaRPr lang="es-CO" sz="2800" b="1" baseline="30000" dirty="0" smtClean="0"/>
          </a:p>
          <a:p>
            <a:r>
              <a:rPr lang="es-CO" sz="2800" b="1" baseline="30000" dirty="0" smtClean="0"/>
              <a:t>22 </a:t>
            </a:r>
            <a:r>
              <a:rPr lang="es-CO" sz="2800" dirty="0"/>
              <a:t>"A ninguna viuda ni huérfano afligiréis, </a:t>
            </a:r>
            <a:r>
              <a:rPr lang="es-CO" sz="2800" b="1" baseline="30000" dirty="0"/>
              <a:t>23 </a:t>
            </a:r>
            <a:r>
              <a:rPr lang="es-CO" sz="2800" dirty="0"/>
              <a:t>porque si tú llegas a afligirlos, y ellos claman a mí, ciertamente oiré yo su clamor, </a:t>
            </a:r>
            <a:r>
              <a:rPr lang="es-CO" sz="2800" b="1" baseline="30000" dirty="0"/>
              <a:t>24 </a:t>
            </a:r>
            <a:r>
              <a:rPr lang="es-CO" sz="2800" dirty="0"/>
              <a:t>mi furor se encenderá y os mataré a espada; vuestras mujeres serán viudas, y huérfanos vuestros hijos.</a:t>
            </a:r>
          </a:p>
        </p:txBody>
      </p:sp>
    </p:spTree>
    <p:extLst>
      <p:ext uri="{BB962C8B-B14F-4D97-AF65-F5344CB8AC3E}">
        <p14:creationId xmlns:p14="http://schemas.microsoft.com/office/powerpoint/2010/main" val="42169376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1584176"/>
          </a:xfrm>
        </p:spPr>
        <p:txBody>
          <a:bodyPr>
            <a:normAutofit fontScale="85000" lnSpcReduction="20000"/>
          </a:bodyPr>
          <a:lstStyle/>
          <a:p>
            <a:pPr marL="0" indent="0" algn="ctr">
              <a:buNone/>
            </a:pPr>
            <a:r>
              <a:rPr lang="es-CO" dirty="0" smtClean="0"/>
              <a:t>Estos pecados que claman al cielo está dividido en tres pastes (</a:t>
            </a:r>
            <a:r>
              <a:rPr lang="es-CO" sz="3400" b="1" dirty="0" smtClean="0">
                <a:solidFill>
                  <a:srgbClr val="FF0000"/>
                </a:solidFill>
              </a:rPr>
              <a:t>1</a:t>
            </a:r>
            <a:r>
              <a:rPr lang="es-CO" dirty="0" smtClean="0"/>
              <a:t>), la idolatría (</a:t>
            </a:r>
            <a:r>
              <a:rPr lang="es-CO" sz="3400" b="1" dirty="0" smtClean="0">
                <a:solidFill>
                  <a:srgbClr val="FF0000"/>
                </a:solidFill>
              </a:rPr>
              <a:t>2</a:t>
            </a:r>
            <a:r>
              <a:rPr lang="es-CO" dirty="0" smtClean="0"/>
              <a:t>), engaño o oprimir al extranjero y (</a:t>
            </a:r>
            <a:r>
              <a:rPr lang="es-CO" sz="3400" b="1" dirty="0" smtClean="0">
                <a:solidFill>
                  <a:srgbClr val="FF0000"/>
                </a:solidFill>
              </a:rPr>
              <a:t>3</a:t>
            </a:r>
            <a:r>
              <a:rPr lang="es-CO" dirty="0" smtClean="0"/>
              <a:t>), afligir a la viuda o a los huérfanos.</a:t>
            </a:r>
            <a:r>
              <a:rPr lang="es-CO" dirty="0"/>
              <a:t> </a:t>
            </a:r>
            <a:endParaRPr lang="es-CO" dirty="0" smtClean="0"/>
          </a:p>
          <a:p>
            <a:pPr marL="0" indent="0" algn="ctr">
              <a:buNone/>
            </a:pPr>
            <a:r>
              <a:rPr lang="es-CO" dirty="0" smtClean="0"/>
              <a:t>Sobre estos tres casos Dios dice lo siguiente:</a:t>
            </a:r>
          </a:p>
          <a:p>
            <a:pPr marL="0" indent="0" algn="ctr">
              <a:buNone/>
            </a:pPr>
            <a:endParaRPr lang="es-CO" dirty="0"/>
          </a:p>
          <a:p>
            <a:pPr marL="0" indent="0" algn="ctr">
              <a:buNone/>
            </a:pPr>
            <a:endParaRPr lang="es-CO" dirty="0"/>
          </a:p>
        </p:txBody>
      </p:sp>
      <p:sp>
        <p:nvSpPr>
          <p:cNvPr id="4" name="3 Rectángulo"/>
          <p:cNvSpPr/>
          <p:nvPr/>
        </p:nvSpPr>
        <p:spPr>
          <a:xfrm>
            <a:off x="251520" y="1936552"/>
            <a:ext cx="8712968" cy="4708981"/>
          </a:xfrm>
          <a:prstGeom prst="rect">
            <a:avLst/>
          </a:prstGeom>
          <a:blipFill>
            <a:blip r:embed="rId2"/>
            <a:tile tx="0" ty="0" sx="100000" sy="100000" flip="none" algn="tl"/>
          </a:blipFill>
        </p:spPr>
        <p:txBody>
          <a:bodyPr wrap="square">
            <a:spAutoFit/>
          </a:bodyPr>
          <a:lstStyle/>
          <a:p>
            <a:pPr algn="ctr"/>
            <a:r>
              <a:rPr lang="es-CO" sz="2000" b="1" u="sng" dirty="0"/>
              <a:t>Idolatría:</a:t>
            </a:r>
            <a:r>
              <a:rPr lang="es-CO" sz="2000" dirty="0"/>
              <a:t> En el primero y segundo Mandamientos dice: </a:t>
            </a:r>
            <a:r>
              <a:rPr lang="es-CO" sz="2000" dirty="0">
                <a:solidFill>
                  <a:srgbClr val="FF0000"/>
                </a:solidFill>
              </a:rPr>
              <a:t>Éxo.20:3-6</a:t>
            </a:r>
            <a:r>
              <a:rPr lang="es-CO" sz="2000" dirty="0"/>
              <a:t>. «</a:t>
            </a:r>
            <a:r>
              <a:rPr lang="es-CO" sz="2000" dirty="0">
                <a:latin typeface="Agency FB" pitchFamily="34" charset="0"/>
              </a:rPr>
              <a:t>No tendrás otros dioses fuera de mí</a:t>
            </a:r>
            <a:r>
              <a:rPr lang="es-CO" sz="2000" dirty="0"/>
              <a:t>» lea el resto en la Biblia. Literalmente, "delante de mi faz".  Esta forma idiomática hebrea con frecuencia significa "además de mí", "en adición a mí", o "en oposición a mí".</a:t>
            </a:r>
          </a:p>
          <a:p>
            <a:pPr algn="ctr"/>
            <a:r>
              <a:rPr lang="es-CO" sz="2000" dirty="0"/>
              <a:t> </a:t>
            </a:r>
            <a:endParaRPr lang="es-CO" sz="2000" dirty="0" smtClean="0"/>
          </a:p>
          <a:p>
            <a:pPr algn="ctr"/>
            <a:r>
              <a:rPr lang="es-CO" sz="2000" dirty="0" smtClean="0"/>
              <a:t> </a:t>
            </a:r>
            <a:r>
              <a:rPr lang="es-CO" sz="2000" dirty="0"/>
              <a:t>Siendo el único Dios verdadero, el Señor requiere que sólo él sea adorado. Porqué fue Él quien hizo el «</a:t>
            </a:r>
            <a:r>
              <a:rPr lang="es-CO" sz="2000" dirty="0">
                <a:latin typeface="Agency FB" pitchFamily="34" charset="0"/>
              </a:rPr>
              <a:t>cielo, la tierra, el mar  ay las fuentes de las aguas</a:t>
            </a:r>
            <a:r>
              <a:rPr lang="es-CO" sz="2000" dirty="0"/>
              <a:t>» </a:t>
            </a:r>
            <a:r>
              <a:rPr lang="es-CO" sz="2000" dirty="0">
                <a:solidFill>
                  <a:srgbClr val="FF0000"/>
                </a:solidFill>
              </a:rPr>
              <a:t>(Apoc.14:7)</a:t>
            </a:r>
            <a:r>
              <a:rPr lang="es-CO" sz="2000" dirty="0"/>
              <a:t>. </a:t>
            </a:r>
            <a:endParaRPr lang="es-CO" sz="2000" dirty="0" smtClean="0"/>
          </a:p>
          <a:p>
            <a:pPr algn="ctr"/>
            <a:endParaRPr lang="es-CO" sz="2000" dirty="0"/>
          </a:p>
          <a:p>
            <a:pPr algn="ctr"/>
            <a:r>
              <a:rPr lang="es-CO" sz="2000" dirty="0" smtClean="0"/>
              <a:t>Dios </a:t>
            </a:r>
            <a:r>
              <a:rPr lang="es-CO" sz="2000" dirty="0"/>
              <a:t>nos exhorta para que lo coloquemos delante de todo lo demás, que lo coloquemos primero en nuestros afectos y en nuestras vidas, en armonía con el requerimiento de nuestro Señor en el Sermón del Monte </a:t>
            </a:r>
            <a:r>
              <a:rPr lang="es-CO" sz="2000" dirty="0">
                <a:solidFill>
                  <a:srgbClr val="FF0000"/>
                </a:solidFill>
              </a:rPr>
              <a:t>(Mat.6:33)</a:t>
            </a:r>
            <a:r>
              <a:rPr lang="es-CO" sz="2000" dirty="0"/>
              <a:t>.  La mera </a:t>
            </a:r>
            <a:r>
              <a:rPr lang="es-CO" sz="2000" b="1" u="sng" dirty="0"/>
              <a:t>creencia no bastará</a:t>
            </a:r>
            <a:r>
              <a:rPr lang="es-CO" sz="2000" dirty="0"/>
              <a:t>, ni aun el </a:t>
            </a:r>
            <a:r>
              <a:rPr lang="es-CO" sz="2000" b="1" u="sng" dirty="0"/>
              <a:t>reconocimiento de que Él es el único Dios</a:t>
            </a:r>
            <a:r>
              <a:rPr lang="es-CO" sz="2000" dirty="0"/>
              <a:t>.  Le debemos una lealtad de todo corazón y una consagración como a un Ser personal a quien tenemos el privilegio de conocer, amar y en quien confiar y con quien podemos tener una comunión bendita.  </a:t>
            </a:r>
          </a:p>
        </p:txBody>
      </p:sp>
    </p:spTree>
    <p:extLst>
      <p:ext uri="{BB962C8B-B14F-4D97-AF65-F5344CB8AC3E}">
        <p14:creationId xmlns:p14="http://schemas.microsoft.com/office/powerpoint/2010/main" val="35759283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a:solidFill>
            <a:schemeClr val="accent5">
              <a:lumMod val="20000"/>
              <a:lumOff val="80000"/>
            </a:schemeClr>
          </a:solidFill>
        </p:spPr>
        <p:txBody>
          <a:bodyPr>
            <a:normAutofit fontScale="85000" lnSpcReduction="10000"/>
          </a:bodyPr>
          <a:lstStyle/>
          <a:p>
            <a:pPr marL="0" indent="0" algn="ctr">
              <a:buNone/>
            </a:pPr>
            <a:r>
              <a:rPr lang="es-CO" dirty="0"/>
              <a:t>Es peligroso depender de algo que no sea Dios, ya sea riqueza, conocimiento, posición o amigos.  </a:t>
            </a:r>
            <a:endParaRPr lang="es-CO" dirty="0" smtClean="0"/>
          </a:p>
          <a:p>
            <a:pPr marL="0" indent="0" algn="ctr">
              <a:buNone/>
            </a:pPr>
            <a:r>
              <a:rPr lang="es-CO" dirty="0" smtClean="0"/>
              <a:t>Es </a:t>
            </a:r>
            <a:r>
              <a:rPr lang="es-CO" dirty="0"/>
              <a:t>difícil luchar contra </a:t>
            </a:r>
            <a:r>
              <a:rPr lang="es-CO" dirty="0" smtClean="0"/>
              <a:t>las </a:t>
            </a:r>
            <a:r>
              <a:rPr lang="es-CO" dirty="0"/>
              <a:t>seducciones del mundo, y es muy fácil confiar en lo que es visible y </a:t>
            </a:r>
            <a:r>
              <a:rPr lang="es-CO" dirty="0" smtClean="0"/>
              <a:t>temporal.  </a:t>
            </a:r>
            <a:r>
              <a:rPr lang="es-CO" dirty="0"/>
              <a:t>No es difícil violar el espíritu de este primer mandamiento en nuestra era materialista, poniendo nuestra fe y confianza en alguna conveniencia o comodidad terrenal.  Al hacerlo podemos olvidarnos de Aquel que creó las cosas de que disfrutamos </a:t>
            </a:r>
            <a:r>
              <a:rPr lang="es-CO" dirty="0">
                <a:solidFill>
                  <a:srgbClr val="FF0000"/>
                </a:solidFill>
              </a:rPr>
              <a:t>(</a:t>
            </a:r>
            <a:r>
              <a:rPr lang="es-CO" dirty="0" smtClean="0">
                <a:solidFill>
                  <a:srgbClr val="FF0000"/>
                </a:solidFill>
              </a:rPr>
              <a:t>2Co.4:18).</a:t>
            </a:r>
          </a:p>
          <a:p>
            <a:pPr marL="0" indent="0" algn="ctr">
              <a:buNone/>
            </a:pPr>
            <a:r>
              <a:rPr lang="es-CO" dirty="0" smtClean="0"/>
              <a:t>El texto dice: «</a:t>
            </a:r>
            <a:r>
              <a:rPr lang="es-CO" dirty="0" smtClean="0">
                <a:latin typeface="Agency FB" pitchFamily="34" charset="0"/>
              </a:rPr>
              <a:t>El </a:t>
            </a:r>
            <a:r>
              <a:rPr lang="es-CO" dirty="0">
                <a:latin typeface="Agency FB" pitchFamily="34" charset="0"/>
              </a:rPr>
              <a:t>que ofrezca sacrificio a otros dioses en vez de ofrecérselo solamente a Jehová, será </a:t>
            </a:r>
            <a:r>
              <a:rPr lang="es-CO" dirty="0" smtClean="0">
                <a:latin typeface="Agency FB" pitchFamily="34" charset="0"/>
              </a:rPr>
              <a:t>muerto</a:t>
            </a:r>
            <a:r>
              <a:rPr lang="es-CO" dirty="0" smtClean="0"/>
              <a:t>». Quizá usted diga: ¡Tanta idolatría que existe, y nadie se muere por eso!</a:t>
            </a:r>
          </a:p>
          <a:p>
            <a:pPr marL="0" indent="0" algn="ctr">
              <a:buNone/>
            </a:pPr>
            <a:r>
              <a:rPr lang="es-CO" dirty="0" smtClean="0"/>
              <a:t>Recuerde </a:t>
            </a:r>
            <a:r>
              <a:rPr lang="es-CO" dirty="0" smtClean="0">
                <a:solidFill>
                  <a:srgbClr val="FF0000"/>
                </a:solidFill>
              </a:rPr>
              <a:t>Hechos 17.31</a:t>
            </a:r>
            <a:r>
              <a:rPr lang="es-CO" dirty="0" smtClean="0"/>
              <a:t>. «</a:t>
            </a:r>
            <a:r>
              <a:rPr lang="es-CO" dirty="0" smtClean="0">
                <a:latin typeface="Agency FB" pitchFamily="34" charset="0"/>
              </a:rPr>
              <a:t>Por </a:t>
            </a:r>
            <a:r>
              <a:rPr lang="es-CO" dirty="0">
                <a:latin typeface="Agency FB" pitchFamily="34" charset="0"/>
              </a:rPr>
              <a:t>cuanto </a:t>
            </a:r>
            <a:r>
              <a:rPr lang="es-CO" b="1" dirty="0">
                <a:latin typeface="Agency FB" pitchFamily="34" charset="0"/>
              </a:rPr>
              <a:t>ha establecido un día en el cual juzgará al mundo</a:t>
            </a:r>
            <a:r>
              <a:rPr lang="es-CO" dirty="0">
                <a:latin typeface="Agency FB" pitchFamily="34" charset="0"/>
              </a:rPr>
              <a:t> con </a:t>
            </a:r>
            <a:r>
              <a:rPr lang="es-CO" dirty="0" smtClean="0">
                <a:latin typeface="Agency FB" pitchFamily="34" charset="0"/>
              </a:rPr>
              <a:t>justicia</a:t>
            </a:r>
            <a:r>
              <a:rPr lang="es-CO" dirty="0" smtClean="0"/>
              <a:t>» </a:t>
            </a:r>
            <a:r>
              <a:rPr lang="es-CO" dirty="0" smtClean="0">
                <a:solidFill>
                  <a:srgbClr val="FF0000"/>
                </a:solidFill>
              </a:rPr>
              <a:t>(lea Mal. 4:1)</a:t>
            </a:r>
            <a:r>
              <a:rPr lang="es-CO" dirty="0" smtClean="0"/>
              <a:t>. Lo mismo sucede con la violación del sábado.</a:t>
            </a:r>
            <a:endParaRPr lang="es-CO" dirty="0"/>
          </a:p>
          <a:p>
            <a:pPr marL="0" indent="0" algn="ctr">
              <a:buNone/>
            </a:pPr>
            <a:r>
              <a:rPr lang="es-CO" dirty="0" smtClean="0">
                <a:solidFill>
                  <a:srgbClr val="FF0000"/>
                </a:solidFill>
              </a:rPr>
              <a:t> </a:t>
            </a:r>
            <a:endParaRPr lang="es-CO" dirty="0">
              <a:solidFill>
                <a:srgbClr val="FF0000"/>
              </a:solidFill>
            </a:endParaRPr>
          </a:p>
          <a:p>
            <a:pPr marL="0" indent="0" algn="ctr">
              <a:buNone/>
            </a:pPr>
            <a:endParaRPr lang="es-CO" dirty="0"/>
          </a:p>
        </p:txBody>
      </p:sp>
    </p:spTree>
    <p:extLst>
      <p:ext uri="{BB962C8B-B14F-4D97-AF65-F5344CB8AC3E}">
        <p14:creationId xmlns:p14="http://schemas.microsoft.com/office/powerpoint/2010/main" val="372328382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404664"/>
            <a:ext cx="8229600" cy="1296144"/>
          </a:xfrm>
        </p:spPr>
        <p:txBody>
          <a:bodyPr>
            <a:normAutofit fontScale="92500" lnSpcReduction="20000"/>
          </a:bodyPr>
          <a:lstStyle/>
          <a:p>
            <a:pPr marL="0" indent="0" algn="ctr">
              <a:buNone/>
            </a:pPr>
            <a:r>
              <a:rPr lang="es-CO" dirty="0" smtClean="0"/>
              <a:t>El segundo pecado que clama al cielo aquí es: </a:t>
            </a:r>
          </a:p>
          <a:p>
            <a:pPr marL="0" indent="0" algn="ctr">
              <a:buNone/>
            </a:pPr>
            <a:r>
              <a:rPr lang="es-CO" dirty="0" smtClean="0"/>
              <a:t>«</a:t>
            </a:r>
            <a:r>
              <a:rPr lang="es-CO" dirty="0" smtClean="0">
                <a:latin typeface="Agency FB" pitchFamily="34" charset="0"/>
              </a:rPr>
              <a:t>Al </a:t>
            </a:r>
            <a:r>
              <a:rPr lang="es-CO" dirty="0">
                <a:latin typeface="Agency FB" pitchFamily="34" charset="0"/>
              </a:rPr>
              <a:t>extranjero no engañarás ni angustiarás, porque extranjeros fuisteis vosotros en la tierra de </a:t>
            </a:r>
            <a:r>
              <a:rPr lang="es-CO" dirty="0" smtClean="0">
                <a:latin typeface="Agency FB" pitchFamily="34" charset="0"/>
              </a:rPr>
              <a:t>Egipto</a:t>
            </a:r>
            <a:r>
              <a:rPr lang="es-CO" dirty="0" smtClean="0"/>
              <a:t>». </a:t>
            </a:r>
          </a:p>
        </p:txBody>
      </p:sp>
      <p:sp>
        <p:nvSpPr>
          <p:cNvPr id="4" name="3 Rectángulo"/>
          <p:cNvSpPr/>
          <p:nvPr/>
        </p:nvSpPr>
        <p:spPr>
          <a:xfrm>
            <a:off x="393282" y="2132856"/>
            <a:ext cx="8496944" cy="4339650"/>
          </a:xfrm>
          <a:prstGeom prst="rect">
            <a:avLst/>
          </a:prstGeom>
          <a:blipFill>
            <a:blip r:embed="rId2"/>
            <a:tile tx="0" ty="0" sx="100000" sy="100000" flip="none" algn="tl"/>
          </a:blipFill>
        </p:spPr>
        <p:txBody>
          <a:bodyPr wrap="square">
            <a:spAutoFit/>
          </a:bodyPr>
          <a:lstStyle/>
          <a:p>
            <a:pPr algn="ctr"/>
            <a:r>
              <a:rPr lang="es-CO" sz="2000" dirty="0"/>
              <a:t>Al paso que en otros lugares podían ser vejados los extranjeros, la ley mosaica prohibía a los hebreos maltratarlos </a:t>
            </a:r>
            <a:r>
              <a:rPr lang="es-CO" sz="2000" dirty="0">
                <a:solidFill>
                  <a:srgbClr val="FF0000"/>
                </a:solidFill>
              </a:rPr>
              <a:t>(Exo.23:9; Lev.19:33)</a:t>
            </a:r>
            <a:r>
              <a:rPr lang="es-CO" sz="2000" dirty="0"/>
              <a:t>.  Por el contrario, debían amarlos </a:t>
            </a:r>
            <a:r>
              <a:rPr lang="es-CO" sz="2000" dirty="0">
                <a:solidFill>
                  <a:srgbClr val="FF0000"/>
                </a:solidFill>
              </a:rPr>
              <a:t>(Lev.19:34)</a:t>
            </a:r>
            <a:r>
              <a:rPr lang="es-CO" sz="2000" dirty="0"/>
              <a:t>. </a:t>
            </a:r>
          </a:p>
          <a:p>
            <a:pPr algn="ctr"/>
            <a:r>
              <a:rPr lang="es-CO" sz="2000" dirty="0"/>
              <a:t> </a:t>
            </a:r>
            <a:endParaRPr lang="es-CO" sz="2000" dirty="0" smtClean="0"/>
          </a:p>
          <a:p>
            <a:pPr algn="ctr"/>
            <a:r>
              <a:rPr lang="es-CO" sz="2000" dirty="0" smtClean="0"/>
              <a:t>Su </a:t>
            </a:r>
            <a:r>
              <a:rPr lang="es-CO" sz="2000" dirty="0"/>
              <a:t>propia experiencia como "</a:t>
            </a:r>
            <a:r>
              <a:rPr lang="es-CO" sz="2000" dirty="0">
                <a:latin typeface="Agency FB" pitchFamily="34" charset="0"/>
              </a:rPr>
              <a:t>extranjeros ... en la tierra de Egipto</a:t>
            </a:r>
            <a:r>
              <a:rPr lang="es-CO" sz="2000" dirty="0"/>
              <a:t>" debía ser un recordativo constante de que debían tratarlos bondadosamente </a:t>
            </a:r>
            <a:r>
              <a:rPr lang="es-CO" sz="2000" dirty="0">
                <a:solidFill>
                  <a:srgbClr val="FF0000"/>
                </a:solidFill>
              </a:rPr>
              <a:t>(Deu.10:19)</a:t>
            </a:r>
            <a:r>
              <a:rPr lang="es-CO" sz="2000" dirty="0"/>
              <a:t>.  Esa bondad con los extranjeros también debía ser prodigada con la esperanza de convertirlos en prosélitos </a:t>
            </a:r>
            <a:r>
              <a:rPr lang="es-CO" sz="2000" dirty="0">
                <a:solidFill>
                  <a:srgbClr val="FF0000"/>
                </a:solidFill>
              </a:rPr>
              <a:t>(Hec.13:43)</a:t>
            </a:r>
            <a:r>
              <a:rPr lang="es-CO" sz="2000" dirty="0"/>
              <a:t>.  </a:t>
            </a:r>
          </a:p>
          <a:p>
            <a:pPr algn="ctr"/>
            <a:endParaRPr lang="es-CO" sz="2000" dirty="0" smtClean="0"/>
          </a:p>
          <a:p>
            <a:pPr algn="ctr"/>
            <a:r>
              <a:rPr lang="es-CO" sz="2000" dirty="0" smtClean="0"/>
              <a:t>Aunque </a:t>
            </a:r>
            <a:r>
              <a:rPr lang="es-CO" sz="2000" dirty="0"/>
              <a:t>los hebreos debían permanecer separados de las otras naciones en asuntos de religión, no debían aislarse hasta el extremo de no mostrar bondad con un extraño. </a:t>
            </a:r>
          </a:p>
          <a:p>
            <a:pPr algn="ctr"/>
            <a:endParaRPr lang="es-CO" dirty="0"/>
          </a:p>
          <a:p>
            <a:endParaRPr lang="es-CO" dirty="0"/>
          </a:p>
        </p:txBody>
      </p:sp>
    </p:spTree>
    <p:extLst>
      <p:ext uri="{BB962C8B-B14F-4D97-AF65-F5344CB8AC3E}">
        <p14:creationId xmlns:p14="http://schemas.microsoft.com/office/powerpoint/2010/main" val="289899157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080120"/>
          </a:xfrm>
        </p:spPr>
        <p:txBody>
          <a:bodyPr>
            <a:normAutofit lnSpcReduction="10000"/>
          </a:bodyPr>
          <a:lstStyle/>
          <a:p>
            <a:pPr marL="0" indent="0" algn="ctr">
              <a:buNone/>
            </a:pPr>
            <a:r>
              <a:rPr lang="es-CO" dirty="0" smtClean="0"/>
              <a:t>El tercer pecado que clama al cielo aquí es:</a:t>
            </a:r>
          </a:p>
          <a:p>
            <a:pPr marL="0" indent="0" algn="ctr">
              <a:buNone/>
            </a:pPr>
            <a:r>
              <a:rPr lang="es-CO" dirty="0" smtClean="0">
                <a:latin typeface="Agency FB" pitchFamily="34" charset="0"/>
              </a:rPr>
              <a:t> «A </a:t>
            </a:r>
            <a:r>
              <a:rPr lang="es-CO" dirty="0">
                <a:latin typeface="Agency FB" pitchFamily="34" charset="0"/>
              </a:rPr>
              <a:t>ninguna viuda ni huérfano </a:t>
            </a:r>
            <a:r>
              <a:rPr lang="es-CO" dirty="0" smtClean="0">
                <a:latin typeface="Agency FB" pitchFamily="34" charset="0"/>
              </a:rPr>
              <a:t>afligiréis»</a:t>
            </a:r>
          </a:p>
        </p:txBody>
      </p:sp>
      <p:sp>
        <p:nvSpPr>
          <p:cNvPr id="4" name="3 Rectángulo"/>
          <p:cNvSpPr/>
          <p:nvPr/>
        </p:nvSpPr>
        <p:spPr>
          <a:xfrm>
            <a:off x="0" y="1533465"/>
            <a:ext cx="9144000" cy="5016758"/>
          </a:xfrm>
          <a:prstGeom prst="rect">
            <a:avLst/>
          </a:prstGeom>
          <a:blipFill>
            <a:blip r:embed="rId2"/>
            <a:tile tx="0" ty="0" sx="100000" sy="100000" flip="none" algn="tl"/>
          </a:blipFill>
        </p:spPr>
        <p:txBody>
          <a:bodyPr wrap="square">
            <a:spAutoFit/>
          </a:bodyPr>
          <a:lstStyle/>
          <a:p>
            <a:pPr algn="ctr"/>
            <a:r>
              <a:rPr lang="es-CO" sz="2000" dirty="0"/>
              <a:t>Como en el caso del extranjero, es natural proteger a la viuda y al huérfano.  A semejanza de él, son débiles e indefensos y, por lo tanto, son objeto especial del cuidado divino.</a:t>
            </a:r>
          </a:p>
          <a:p>
            <a:pPr algn="ctr"/>
            <a:r>
              <a:rPr lang="es-CO" sz="2000" dirty="0"/>
              <a:t> </a:t>
            </a:r>
            <a:endParaRPr lang="es-CO" sz="2000" dirty="0" smtClean="0"/>
          </a:p>
          <a:p>
            <a:pPr algn="ctr"/>
            <a:r>
              <a:rPr lang="es-CO" sz="2000" dirty="0" smtClean="0"/>
              <a:t> </a:t>
            </a:r>
            <a:r>
              <a:rPr lang="es-CO" sz="2000" dirty="0"/>
              <a:t>La palabra "afligir" incluye todas las formas de maltrato.  Disposiciones posteriores hicieron mucho para mejorar la triste suerte de las viudas (</a:t>
            </a:r>
            <a:r>
              <a:rPr lang="es-CO" sz="2000" dirty="0" smtClean="0"/>
              <a:t>Exo.23:11</a:t>
            </a:r>
            <a:r>
              <a:rPr lang="es-CO" sz="2000" dirty="0"/>
              <a:t>; </a:t>
            </a:r>
            <a:r>
              <a:rPr lang="es-CO" sz="2000" dirty="0" smtClean="0"/>
              <a:t>Lev.19:9, 10</a:t>
            </a:r>
            <a:r>
              <a:rPr lang="es-CO" sz="2000" dirty="0"/>
              <a:t>; </a:t>
            </a:r>
            <a:r>
              <a:rPr lang="es-CO" sz="2000" dirty="0" smtClean="0"/>
              <a:t>Deu.14:29</a:t>
            </a:r>
            <a:r>
              <a:rPr lang="es-CO" sz="2000" dirty="0"/>
              <a:t>; </a:t>
            </a:r>
            <a:r>
              <a:rPr lang="es-CO" sz="2000" dirty="0" smtClean="0"/>
              <a:t>Deu.16:11;14</a:t>
            </a:r>
            <a:r>
              <a:rPr lang="es-CO" sz="2000" dirty="0"/>
              <a:t>; </a:t>
            </a:r>
            <a:r>
              <a:rPr lang="es-CO" sz="2000" dirty="0" smtClean="0"/>
              <a:t>Deu.24:19-21</a:t>
            </a:r>
            <a:r>
              <a:rPr lang="es-CO" sz="2000" dirty="0"/>
              <a:t>; </a:t>
            </a:r>
            <a:r>
              <a:rPr lang="es-CO" sz="2000" dirty="0" smtClean="0"/>
              <a:t>Deu.26:12;13</a:t>
            </a:r>
            <a:r>
              <a:rPr lang="es-CO" sz="2000" dirty="0"/>
              <a:t>).  Aunque en general los israelitas obedecieron estas órdenes, hubo ocasiones cuando las viudas y los huérfanos sufrieron una gran opresión </a:t>
            </a:r>
            <a:r>
              <a:rPr lang="es-CO" sz="2000" dirty="0" smtClean="0"/>
              <a:t>(Sal 94:6</a:t>
            </a:r>
            <a:r>
              <a:rPr lang="es-CO" sz="2000" dirty="0"/>
              <a:t>; </a:t>
            </a:r>
            <a:r>
              <a:rPr lang="es-CO" sz="2000" dirty="0" smtClean="0"/>
              <a:t>Isa.1:23</a:t>
            </a:r>
            <a:r>
              <a:rPr lang="es-CO" sz="2000" dirty="0"/>
              <a:t>; </a:t>
            </a:r>
            <a:r>
              <a:rPr lang="es-CO" sz="2000" dirty="0" smtClean="0"/>
              <a:t>Isa.10:2</a:t>
            </a:r>
            <a:r>
              <a:rPr lang="es-CO" sz="2000" dirty="0"/>
              <a:t>; </a:t>
            </a:r>
            <a:r>
              <a:rPr lang="es-CO" sz="2000" dirty="0" smtClean="0"/>
              <a:t>Jer. 7:5-7</a:t>
            </a:r>
            <a:r>
              <a:rPr lang="es-CO" sz="2000" dirty="0"/>
              <a:t>; </a:t>
            </a:r>
            <a:r>
              <a:rPr lang="es-CO" sz="2000" dirty="0" smtClean="0"/>
              <a:t>Jer. 22:3</a:t>
            </a:r>
            <a:r>
              <a:rPr lang="es-CO" sz="2000" dirty="0"/>
              <a:t>; </a:t>
            </a:r>
            <a:r>
              <a:rPr lang="es-CO" sz="2000" dirty="0" smtClean="0"/>
              <a:t>Zac. 7:10</a:t>
            </a:r>
            <a:r>
              <a:rPr lang="es-CO" sz="2000" dirty="0"/>
              <a:t>; </a:t>
            </a:r>
            <a:r>
              <a:rPr lang="es-CO" sz="2000" dirty="0" smtClean="0"/>
              <a:t>Mal.3:5</a:t>
            </a:r>
            <a:r>
              <a:rPr lang="es-CO" sz="2000" dirty="0"/>
              <a:t>; </a:t>
            </a:r>
            <a:r>
              <a:rPr lang="es-CO" sz="2000" dirty="0" smtClean="0"/>
              <a:t>Mat.23:14</a:t>
            </a:r>
            <a:r>
              <a:rPr lang="es-CO" sz="2000" dirty="0"/>
              <a:t>).  Se nos hace recordar la solicitud de Jesús por su madre viuda (</a:t>
            </a:r>
            <a:r>
              <a:rPr lang="es-CO" sz="2000" dirty="0" smtClean="0"/>
              <a:t>Juan 19:26, 27</a:t>
            </a:r>
            <a:r>
              <a:rPr lang="es-CO" sz="2000" dirty="0"/>
              <a:t>), el cuidado que recibían las viudas en la iglesia primitiva </a:t>
            </a:r>
            <a:r>
              <a:rPr lang="es-CO" sz="2000" dirty="0" smtClean="0"/>
              <a:t>(Hech. 6:1</a:t>
            </a:r>
            <a:r>
              <a:rPr lang="es-CO" sz="2000" dirty="0"/>
              <a:t>; </a:t>
            </a:r>
            <a:r>
              <a:rPr lang="es-CO" sz="2000" dirty="0" smtClean="0"/>
              <a:t>1Tim. 5:3-9; 16</a:t>
            </a:r>
            <a:r>
              <a:rPr lang="es-CO" sz="2000" dirty="0"/>
              <a:t>), y que Santiago incluyó el interés en las viudas y los huérfanos y el cuidado de ellos en la "religión pura" </a:t>
            </a:r>
            <a:r>
              <a:rPr lang="es-CO" sz="2000" dirty="0" smtClean="0"/>
              <a:t>(San. 1:27</a:t>
            </a:r>
            <a:r>
              <a:rPr lang="es-CO" sz="2000" dirty="0"/>
              <a:t>).  El primer principio de la ética cristiana es que, descuidar de hacer el bien, es hacer el mal.</a:t>
            </a:r>
          </a:p>
          <a:p>
            <a:pPr algn="ctr"/>
            <a:r>
              <a:rPr lang="es-CO" sz="2000" b="1" dirty="0">
                <a:latin typeface="Agency FB" pitchFamily="34" charset="0"/>
              </a:rPr>
              <a:t>Note que el hecho de ser viuda, no la exime de la obligación de </a:t>
            </a:r>
            <a:r>
              <a:rPr lang="es-CO" sz="2000" b="1" dirty="0" smtClean="0">
                <a:latin typeface="Agency FB" pitchFamily="34" charset="0"/>
              </a:rPr>
              <a:t>pagar </a:t>
            </a:r>
            <a:r>
              <a:rPr lang="es-CO" sz="2000" b="1" dirty="0">
                <a:latin typeface="Agency FB" pitchFamily="34" charset="0"/>
              </a:rPr>
              <a:t>la deuda de su </a:t>
            </a:r>
            <a:r>
              <a:rPr lang="es-CO" sz="2000" b="1" dirty="0" smtClean="0">
                <a:latin typeface="Agency FB" pitchFamily="34" charset="0"/>
              </a:rPr>
              <a:t>difunto esposo:</a:t>
            </a:r>
          </a:p>
          <a:p>
            <a:pPr algn="ctr"/>
            <a:r>
              <a:rPr lang="es-CO" sz="2000" b="1" dirty="0" smtClean="0">
                <a:latin typeface="Agency FB" pitchFamily="34" charset="0"/>
              </a:rPr>
              <a:t> </a:t>
            </a:r>
            <a:r>
              <a:rPr lang="es-CO" sz="2000" b="1" dirty="0">
                <a:solidFill>
                  <a:srgbClr val="FF0000"/>
                </a:solidFill>
                <a:latin typeface="Agency FB" pitchFamily="34" charset="0"/>
              </a:rPr>
              <a:t>(lea 2Reyes 4:1-7).</a:t>
            </a:r>
          </a:p>
        </p:txBody>
      </p:sp>
    </p:spTree>
    <p:extLst>
      <p:ext uri="{BB962C8B-B14F-4D97-AF65-F5344CB8AC3E}">
        <p14:creationId xmlns:p14="http://schemas.microsoft.com/office/powerpoint/2010/main" val="31308432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79"/>
          </a:xfrm>
        </p:spPr>
        <p:txBody>
          <a:bodyPr>
            <a:normAutofit/>
          </a:bodyPr>
          <a:lstStyle/>
          <a:p>
            <a:pPr marL="0" indent="0" algn="ctr">
              <a:buNone/>
            </a:pPr>
            <a:r>
              <a:rPr lang="es-CO" sz="3600" b="1" dirty="0"/>
              <a:t>La injusticia con el </a:t>
            </a:r>
            <a:r>
              <a:rPr lang="es-CO" sz="3600" b="1" dirty="0" smtClean="0"/>
              <a:t>asalariado:</a:t>
            </a:r>
            <a:endParaRPr lang="es-CO" sz="3600" dirty="0"/>
          </a:p>
        </p:txBody>
      </p:sp>
      <p:sp>
        <p:nvSpPr>
          <p:cNvPr id="2" name="1 Rectángulo"/>
          <p:cNvSpPr/>
          <p:nvPr/>
        </p:nvSpPr>
        <p:spPr>
          <a:xfrm>
            <a:off x="442459" y="1700808"/>
            <a:ext cx="8280920" cy="4339650"/>
          </a:xfrm>
          <a:prstGeom prst="rect">
            <a:avLst/>
          </a:prstGeom>
          <a:blipFill>
            <a:blip r:embed="rId2"/>
            <a:tile tx="0" ty="0" sx="100000" sy="100000" flip="none" algn="tl"/>
          </a:blipFill>
        </p:spPr>
        <p:txBody>
          <a:bodyPr wrap="square">
            <a:spAutoFit/>
          </a:bodyPr>
          <a:lstStyle/>
          <a:p>
            <a:pPr algn="ctr"/>
            <a:r>
              <a:rPr lang="es-CO" sz="2400" dirty="0">
                <a:solidFill>
                  <a:srgbClr val="FF0000"/>
                </a:solidFill>
              </a:rPr>
              <a:t>Deuteronomio 24: 14-15.</a:t>
            </a:r>
            <a:r>
              <a:rPr lang="es-CO" sz="2400" dirty="0"/>
              <a:t> »</a:t>
            </a:r>
            <a:r>
              <a:rPr lang="es-CO" sz="2400" dirty="0">
                <a:latin typeface="Agency FB" pitchFamily="34" charset="0"/>
              </a:rPr>
              <a:t>No debes engañar a un trabajador contratado que sea pobre y necesitado, israelita o inmigrante que viva en tu tierra en una de tus ciudades.  </a:t>
            </a:r>
            <a:r>
              <a:rPr lang="es-CO" sz="2400" b="1" baseline="30000" dirty="0">
                <a:latin typeface="Agency FB" pitchFamily="34" charset="0"/>
              </a:rPr>
              <a:t>15 </a:t>
            </a:r>
            <a:r>
              <a:rPr lang="es-CO" sz="2400" dirty="0">
                <a:latin typeface="Agency FB" pitchFamily="34" charset="0"/>
              </a:rPr>
              <a:t>Debes pagarle el mismo día antes de la puesta de sol, porque él es pobre y cuenta con ese dinero. De otra manera, el se quejará al Señor y serás culpable de pecado</a:t>
            </a:r>
            <a:r>
              <a:rPr lang="es-CO" sz="2400" dirty="0"/>
              <a:t>».  </a:t>
            </a:r>
          </a:p>
          <a:p>
            <a:r>
              <a:rPr lang="es-CO" sz="2400" dirty="0"/>
              <a:t> </a:t>
            </a:r>
          </a:p>
          <a:p>
            <a:pPr algn="ctr"/>
            <a:r>
              <a:rPr lang="es-CO" sz="2400" dirty="0"/>
              <a:t>La puntualidad en el pago de los jornales es un requisito divino tan positivo como la observancia del sábado o el diezmo.  No es un acto de benevolencia, sino de justicia. El pobre no tenía reservas. Necesitaba del jornal diario para poder subsistir. </a:t>
            </a:r>
          </a:p>
          <a:p>
            <a:endParaRPr lang="es-CO" dirty="0"/>
          </a:p>
          <a:p>
            <a:endParaRPr lang="es-CO" dirty="0"/>
          </a:p>
        </p:txBody>
      </p:sp>
    </p:spTree>
    <p:extLst>
      <p:ext uri="{BB962C8B-B14F-4D97-AF65-F5344CB8AC3E}">
        <p14:creationId xmlns:p14="http://schemas.microsoft.com/office/powerpoint/2010/main" val="23993088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7" dur="500"/>
                                        <p:tgtEl>
                                          <p:spTgt spid="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wipe(down)">
                                      <p:cBhvr>
                                        <p:cTn id="22" dur="580">
                                          <p:stCondLst>
                                            <p:cond delay="0"/>
                                          </p:stCondLst>
                                        </p:cTn>
                                        <p:tgtEl>
                                          <p:spTgt spid="2">
                                            <p:txEl>
                                              <p:pRg st="2" end="2"/>
                                            </p:txEl>
                                          </p:spTgt>
                                        </p:tgtEl>
                                      </p:cBhvr>
                                    </p:animEffect>
                                    <p:anim calcmode="lin" valueType="num">
                                      <p:cBhvr>
                                        <p:cTn id="23"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28" dur="26">
                                          <p:stCondLst>
                                            <p:cond delay="650"/>
                                          </p:stCondLst>
                                        </p:cTn>
                                        <p:tgtEl>
                                          <p:spTgt spid="2">
                                            <p:txEl>
                                              <p:pRg st="2" end="2"/>
                                            </p:txEl>
                                          </p:spTgt>
                                        </p:tgtEl>
                                      </p:cBhvr>
                                      <p:to x="100000" y="60000"/>
                                    </p:animScale>
                                    <p:animScale>
                                      <p:cBhvr>
                                        <p:cTn id="29" dur="166" decel="50000">
                                          <p:stCondLst>
                                            <p:cond delay="676"/>
                                          </p:stCondLst>
                                        </p:cTn>
                                        <p:tgtEl>
                                          <p:spTgt spid="2">
                                            <p:txEl>
                                              <p:pRg st="2" end="2"/>
                                            </p:txEl>
                                          </p:spTgt>
                                        </p:tgtEl>
                                      </p:cBhvr>
                                      <p:to x="100000" y="100000"/>
                                    </p:animScale>
                                    <p:animScale>
                                      <p:cBhvr>
                                        <p:cTn id="30" dur="26">
                                          <p:stCondLst>
                                            <p:cond delay="1312"/>
                                          </p:stCondLst>
                                        </p:cTn>
                                        <p:tgtEl>
                                          <p:spTgt spid="2">
                                            <p:txEl>
                                              <p:pRg st="2" end="2"/>
                                            </p:txEl>
                                          </p:spTgt>
                                        </p:tgtEl>
                                      </p:cBhvr>
                                      <p:to x="100000" y="80000"/>
                                    </p:animScale>
                                    <p:animScale>
                                      <p:cBhvr>
                                        <p:cTn id="31" dur="166" decel="50000">
                                          <p:stCondLst>
                                            <p:cond delay="1338"/>
                                          </p:stCondLst>
                                        </p:cTn>
                                        <p:tgtEl>
                                          <p:spTgt spid="2">
                                            <p:txEl>
                                              <p:pRg st="2" end="2"/>
                                            </p:txEl>
                                          </p:spTgt>
                                        </p:tgtEl>
                                      </p:cBhvr>
                                      <p:to x="100000" y="100000"/>
                                    </p:animScale>
                                    <p:animScale>
                                      <p:cBhvr>
                                        <p:cTn id="32" dur="26">
                                          <p:stCondLst>
                                            <p:cond delay="1642"/>
                                          </p:stCondLst>
                                        </p:cTn>
                                        <p:tgtEl>
                                          <p:spTgt spid="2">
                                            <p:txEl>
                                              <p:pRg st="2" end="2"/>
                                            </p:txEl>
                                          </p:spTgt>
                                        </p:tgtEl>
                                      </p:cBhvr>
                                      <p:to x="100000" y="90000"/>
                                    </p:animScale>
                                    <p:animScale>
                                      <p:cBhvr>
                                        <p:cTn id="33" dur="166" decel="50000">
                                          <p:stCondLst>
                                            <p:cond delay="1668"/>
                                          </p:stCondLst>
                                        </p:cTn>
                                        <p:tgtEl>
                                          <p:spTgt spid="2">
                                            <p:txEl>
                                              <p:pRg st="2" end="2"/>
                                            </p:txEl>
                                          </p:spTgt>
                                        </p:tgtEl>
                                      </p:cBhvr>
                                      <p:to x="100000" y="100000"/>
                                    </p:animScale>
                                    <p:animScale>
                                      <p:cBhvr>
                                        <p:cTn id="34" dur="26">
                                          <p:stCondLst>
                                            <p:cond delay="1808"/>
                                          </p:stCondLst>
                                        </p:cTn>
                                        <p:tgtEl>
                                          <p:spTgt spid="2">
                                            <p:txEl>
                                              <p:pRg st="2" end="2"/>
                                            </p:txEl>
                                          </p:spTgt>
                                        </p:tgtEl>
                                      </p:cBhvr>
                                      <p:to x="100000" y="95000"/>
                                    </p:animScale>
                                    <p:animScale>
                                      <p:cBhvr>
                                        <p:cTn id="35" dur="166" decel="50000">
                                          <p:stCondLst>
                                            <p:cond delay="1834"/>
                                          </p:stCondLst>
                                        </p:cTn>
                                        <p:tgtEl>
                                          <p:spTgt spid="2">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576064"/>
          </a:xfrm>
        </p:spPr>
        <p:txBody>
          <a:bodyPr>
            <a:normAutofit fontScale="92500" lnSpcReduction="20000"/>
          </a:bodyPr>
          <a:lstStyle/>
          <a:p>
            <a:pPr marL="0" indent="0" algn="ctr">
              <a:buNone/>
            </a:pPr>
            <a:r>
              <a:rPr lang="es-CO" sz="4000" b="1" dirty="0"/>
              <a:t>El </a:t>
            </a:r>
            <a:r>
              <a:rPr lang="es-CO" sz="4000" b="1" dirty="0" smtClean="0"/>
              <a:t>pecado del aborto:</a:t>
            </a:r>
          </a:p>
        </p:txBody>
      </p:sp>
      <p:sp>
        <p:nvSpPr>
          <p:cNvPr id="4" name="3 Rectángulo"/>
          <p:cNvSpPr/>
          <p:nvPr/>
        </p:nvSpPr>
        <p:spPr>
          <a:xfrm>
            <a:off x="0" y="1133356"/>
            <a:ext cx="9144000" cy="6340197"/>
          </a:xfrm>
          <a:prstGeom prst="rect">
            <a:avLst/>
          </a:prstGeom>
          <a:blipFill>
            <a:blip r:embed="rId2"/>
            <a:tile tx="0" ty="0" sx="100000" sy="100000" flip="none" algn="tl"/>
          </a:blipFill>
        </p:spPr>
        <p:txBody>
          <a:bodyPr wrap="square">
            <a:spAutoFit/>
          </a:bodyPr>
          <a:lstStyle/>
          <a:p>
            <a:r>
              <a:rPr lang="pt-BR" sz="2000" b="1" dirty="0">
                <a:solidFill>
                  <a:srgbClr val="FF0000"/>
                </a:solidFill>
              </a:rPr>
              <a:t>Jer.1:5.</a:t>
            </a:r>
            <a:r>
              <a:rPr lang="pt-BR" sz="2000" dirty="0"/>
              <a:t> Antes de formarte em el ceno te conocí, y antes que nacieras te aparté, y te designé por profeta a las naciones. </a:t>
            </a:r>
            <a:endParaRPr lang="pt-BR" sz="2000" dirty="0" smtClean="0"/>
          </a:p>
          <a:p>
            <a:endParaRPr lang="es-CO" b="1" i="1" dirty="0" smtClean="0">
              <a:solidFill>
                <a:srgbClr val="FF0000"/>
              </a:solidFill>
            </a:endParaRPr>
          </a:p>
          <a:p>
            <a:r>
              <a:rPr lang="es-CO" b="1" i="1" dirty="0" smtClean="0">
                <a:solidFill>
                  <a:srgbClr val="FF0000"/>
                </a:solidFill>
              </a:rPr>
              <a:t>Sal.139:13-16</a:t>
            </a:r>
            <a:r>
              <a:rPr lang="es-CO" b="1" i="1" dirty="0">
                <a:solidFill>
                  <a:srgbClr val="FF0000"/>
                </a:solidFill>
              </a:rPr>
              <a:t>.</a:t>
            </a:r>
            <a:r>
              <a:rPr lang="es-CO" i="1" dirty="0"/>
              <a:t> Porque tú formaste mis entrañas; Tú me hiciste en el vientre de mi madre.</a:t>
            </a:r>
            <a:r>
              <a:rPr lang="es-CO" dirty="0"/>
              <a:t> </a:t>
            </a:r>
            <a:r>
              <a:rPr lang="es-CO" b="1" baseline="30000" dirty="0"/>
              <a:t>14 </a:t>
            </a:r>
            <a:r>
              <a:rPr lang="es-CO" i="1" dirty="0"/>
              <a:t>Te alabaré; porque formidables, maravillosas son tus obras;   Estoy maravillado,  Y mi alma lo sabe muy bien.</a:t>
            </a:r>
            <a:r>
              <a:rPr lang="es-CO" dirty="0"/>
              <a:t> </a:t>
            </a:r>
            <a:r>
              <a:rPr lang="es-CO" b="1" baseline="30000" dirty="0"/>
              <a:t>15 </a:t>
            </a:r>
            <a:r>
              <a:rPr lang="es-CO" i="1" dirty="0"/>
              <a:t>No fue encubierto de ti mi cuerpo, Bien que en oculto fui formado, Y entretejido en lo más profundo de la tierra.</a:t>
            </a:r>
            <a:r>
              <a:rPr lang="es-CO" dirty="0"/>
              <a:t> </a:t>
            </a:r>
            <a:r>
              <a:rPr lang="es-CO" b="1" baseline="30000" dirty="0"/>
              <a:t>16 </a:t>
            </a:r>
            <a:r>
              <a:rPr lang="es-CO" i="1" dirty="0"/>
              <a:t>Mi embrión vieron tus ojos, Y en tu libro estaban escritas todas aquellas cosas  Que fueron luego formadas,  Sin faltar una de ellas.</a:t>
            </a:r>
            <a:r>
              <a:rPr lang="es-CO" dirty="0"/>
              <a:t> </a:t>
            </a:r>
            <a:endParaRPr lang="pt-BR" sz="2000" dirty="0" smtClean="0"/>
          </a:p>
          <a:p>
            <a:endParaRPr lang="es-CO" sz="2000" b="1" dirty="0" smtClean="0">
              <a:solidFill>
                <a:srgbClr val="FF0000"/>
              </a:solidFill>
            </a:endParaRPr>
          </a:p>
          <a:p>
            <a:r>
              <a:rPr lang="es-CO" sz="2000" b="1" dirty="0" smtClean="0">
                <a:solidFill>
                  <a:srgbClr val="FF0000"/>
                </a:solidFill>
              </a:rPr>
              <a:t>Éxodo </a:t>
            </a:r>
            <a:r>
              <a:rPr lang="es-CO" sz="2000" b="1" dirty="0">
                <a:solidFill>
                  <a:srgbClr val="FF0000"/>
                </a:solidFill>
              </a:rPr>
              <a:t>21:22-25.</a:t>
            </a:r>
            <a:r>
              <a:rPr lang="es-CO" sz="2000" dirty="0"/>
              <a:t> Si algunos riñeren, e hirieren a mujer embarazada, y ésta abortare, pero sin haber muerte, serán penados conforme a lo que les impusiere el marido de la mujer y juzgaren los jueces.</a:t>
            </a:r>
            <a:r>
              <a:rPr lang="es-CO" sz="2000" b="1" baseline="30000" dirty="0"/>
              <a:t>23 </a:t>
            </a:r>
            <a:r>
              <a:rPr lang="es-CO" sz="2000" dirty="0"/>
              <a:t>Mas si hubiere muerte, entonces pagarás vida por vida, </a:t>
            </a:r>
            <a:r>
              <a:rPr lang="es-CO" sz="2000" b="1" baseline="30000" dirty="0"/>
              <a:t>24 </a:t>
            </a:r>
            <a:r>
              <a:rPr lang="es-CO" sz="2000" dirty="0"/>
              <a:t>ojo por ojo, diente por diente, mano por mano, pie por pie,</a:t>
            </a:r>
            <a:r>
              <a:rPr lang="pt-BR" sz="2000" b="1" baseline="30000" dirty="0"/>
              <a:t>25 </a:t>
            </a:r>
            <a:r>
              <a:rPr lang="pt-BR" sz="2000" dirty="0"/>
              <a:t>quemadura por quemadura, herda por herda, golpe por </a:t>
            </a:r>
            <a:r>
              <a:rPr lang="pt-BR" sz="2000" dirty="0" smtClean="0"/>
              <a:t>golpe.</a:t>
            </a:r>
          </a:p>
          <a:p>
            <a:endParaRPr lang="pt-BR" sz="2000" dirty="0"/>
          </a:p>
          <a:p>
            <a:r>
              <a:rPr lang="es-CO" sz="2000" dirty="0" smtClean="0"/>
              <a:t>Esto </a:t>
            </a:r>
            <a:r>
              <a:rPr lang="es-CO" sz="2000" dirty="0"/>
              <a:t>indica claramente que Dios considera a un bebé en la matriz del mismo modo que lo hace con un ser humano plenamente desarrollado como adulto. Para el cristiano, el aborto no es un asunto de elección de los derechos de la mujer. Es un asunto de la vida o la muerte de un ser humano hecho a la imagen de Dios. </a:t>
            </a:r>
            <a:br>
              <a:rPr lang="es-CO" sz="2000" dirty="0"/>
            </a:br>
            <a:r>
              <a:rPr lang="es-CO" sz="2000" dirty="0"/>
              <a:t/>
            </a:r>
            <a:br>
              <a:rPr lang="es-CO" sz="2000" dirty="0"/>
            </a:br>
            <a:endParaRPr lang="es-CO" dirty="0"/>
          </a:p>
        </p:txBody>
      </p:sp>
    </p:spTree>
    <p:extLst>
      <p:ext uri="{BB962C8B-B14F-4D97-AF65-F5344CB8AC3E}">
        <p14:creationId xmlns:p14="http://schemas.microsoft.com/office/powerpoint/2010/main" val="16902293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anim calcmode="lin" valueType="num">
                                      <p:cBhvr>
                                        <p:cTn id="15" dur="1000" fill="hold"/>
                                        <p:tgtEl>
                                          <p:spTgt spid="4">
                                            <p:txEl>
                                              <p:pRg st="6" end="6"/>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6" end="6"/>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6" end="6"/>
                                            </p:txEl>
                                          </p:spTgt>
                                        </p:tgtEl>
                                        <p:attrNameLst>
                                          <p:attrName>style.rotation</p:attrName>
                                        </p:attrNameLst>
                                      </p:cBhvr>
                                      <p:tavLst>
                                        <p:tav tm="0">
                                          <p:val>
                                            <p:fltVal val="90"/>
                                          </p:val>
                                        </p:tav>
                                        <p:tav tm="100000">
                                          <p:val>
                                            <p:fltVal val="0"/>
                                          </p:val>
                                        </p:tav>
                                      </p:tavLst>
                                    </p:anim>
                                    <p:animEffect transition="in" filter="fade">
                                      <p:cBhvr>
                                        <p:cTn id="18" dur="1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432048"/>
          </a:xfrm>
        </p:spPr>
        <p:txBody>
          <a:bodyPr>
            <a:normAutofit fontScale="62500" lnSpcReduction="20000"/>
          </a:bodyPr>
          <a:lstStyle/>
          <a:p>
            <a:pPr marL="0" indent="0" algn="ctr">
              <a:buNone/>
            </a:pPr>
            <a:r>
              <a:rPr lang="es-CO" sz="4100" b="1" dirty="0" smtClean="0"/>
              <a:t>El pecado contra los niños:</a:t>
            </a:r>
          </a:p>
        </p:txBody>
      </p:sp>
      <p:sp>
        <p:nvSpPr>
          <p:cNvPr id="2" name="1 Rectángulo"/>
          <p:cNvSpPr/>
          <p:nvPr/>
        </p:nvSpPr>
        <p:spPr>
          <a:xfrm>
            <a:off x="0" y="764704"/>
            <a:ext cx="9144000" cy="5940088"/>
          </a:xfrm>
          <a:prstGeom prst="rect">
            <a:avLst/>
          </a:prstGeom>
          <a:blipFill>
            <a:blip r:embed="rId2"/>
            <a:tile tx="0" ty="0" sx="100000" sy="100000" flip="none" algn="tl"/>
          </a:blipFill>
        </p:spPr>
        <p:txBody>
          <a:bodyPr wrap="square">
            <a:spAutoFit/>
          </a:bodyPr>
          <a:lstStyle/>
          <a:p>
            <a:r>
              <a:rPr lang="es-CO" sz="2400" dirty="0"/>
              <a:t>Existe además, otra clasificación de pecados establecida por el propio Jesucristo. Es el pecado que se comete en contra de los niños aquel cuyo clamor de justicia al cielo es el de los propios ángeles. </a:t>
            </a:r>
            <a:r>
              <a:rPr lang="es-CO" sz="2400" dirty="0">
                <a:solidFill>
                  <a:srgbClr val="FF0000"/>
                </a:solidFill>
              </a:rPr>
              <a:t>(Mat. 18: 10)</a:t>
            </a:r>
            <a:r>
              <a:rPr lang="es-CO" sz="2400" dirty="0"/>
              <a:t>.</a:t>
            </a:r>
          </a:p>
          <a:p>
            <a:r>
              <a:rPr lang="es-CO" sz="2400" dirty="0"/>
              <a:t> </a:t>
            </a:r>
            <a:r>
              <a:rPr lang="es-CO" sz="2400" b="1" baseline="30000" dirty="0"/>
              <a:t>»</a:t>
            </a:r>
            <a:r>
              <a:rPr lang="es-CO" sz="2400" b="1" dirty="0">
                <a:latin typeface="Agency FB" pitchFamily="34" charset="0"/>
              </a:rPr>
              <a:t>Mirad que no menospreciéis a uno de estos pequeños; porque os digo que sus ángeles en los cielos ven siempre el rostro de mi Padre que está en los cielos»</a:t>
            </a:r>
          </a:p>
          <a:p>
            <a:endParaRPr lang="es-CO" sz="2400" dirty="0" smtClean="0"/>
          </a:p>
          <a:p>
            <a:r>
              <a:rPr lang="es-CO" sz="2400" dirty="0" smtClean="0"/>
              <a:t>En </a:t>
            </a:r>
            <a:r>
              <a:rPr lang="es-CO" sz="2400" dirty="0"/>
              <a:t>el uso idiomático hebreo, ver el rostro de alguien significa tener acceso a esa persona.  El hecho de que los ángeles siempre tengan acceso a la presencia del Padre asegura a los cristianos más débiles que Dios se preocupa con ternura hasta por el bienestar del más humilde de sus hijos terrenales. </a:t>
            </a:r>
          </a:p>
          <a:p>
            <a:r>
              <a:rPr lang="es-CO" sz="2400" dirty="0" smtClean="0">
                <a:solidFill>
                  <a:srgbClr val="FF0000"/>
                </a:solidFill>
              </a:rPr>
              <a:t>Isa </a:t>
            </a:r>
            <a:r>
              <a:rPr lang="es-CO" sz="2400" dirty="0">
                <a:solidFill>
                  <a:srgbClr val="FF0000"/>
                </a:solidFill>
              </a:rPr>
              <a:t>57:15 </a:t>
            </a:r>
            <a:r>
              <a:rPr lang="es-CO" sz="2400" dirty="0"/>
              <a:t>dice: Porque así dijo el Alto y Sublime, el que habita la eternidad, y cuyo nombre es el Santo:  «</a:t>
            </a:r>
            <a:r>
              <a:rPr lang="es-CO" sz="2400" b="1" dirty="0">
                <a:latin typeface="Agency FB" pitchFamily="34" charset="0"/>
              </a:rPr>
              <a:t>Yo habito en la altura y la santidad, y con el quebrantado y humilde de espíritu, para hacer vivir el espíritu de los humildes, y para vivificar el corazón de los quebrantados</a:t>
            </a:r>
            <a:r>
              <a:rPr lang="es-CO" sz="2400" dirty="0"/>
              <a:t>». </a:t>
            </a:r>
            <a:r>
              <a:rPr lang="es-CO" sz="2000" dirty="0"/>
              <a:t>Nota. Este texto de Mateo, no se refiere solamente a los niños, sino también, a cada uno de los hijos fieles de Dios. </a:t>
            </a:r>
            <a:endParaRPr lang="es-CO" sz="2400" b="1" dirty="0">
              <a:latin typeface="Agency FB" pitchFamily="34" charset="0"/>
            </a:endParaRPr>
          </a:p>
        </p:txBody>
      </p:sp>
    </p:spTree>
    <p:extLst>
      <p:ext uri="{BB962C8B-B14F-4D97-AF65-F5344CB8AC3E}">
        <p14:creationId xmlns:p14="http://schemas.microsoft.com/office/powerpoint/2010/main" val="42804091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wheel(1)">
                                      <p:cBhvr>
                                        <p:cTn id="21" dur="2000"/>
                                        <p:tgtEl>
                                          <p:spTgt spid="2">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 calcmode="lin" valueType="num">
                                      <p:cBhvr>
                                        <p:cTn id="26"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7"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28"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29"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648072"/>
          </a:xfrm>
        </p:spPr>
        <p:txBody>
          <a:bodyPr>
            <a:normAutofit lnSpcReduction="10000"/>
          </a:bodyPr>
          <a:lstStyle/>
          <a:p>
            <a:pPr marL="0" indent="0" algn="ctr">
              <a:buNone/>
            </a:pPr>
            <a:r>
              <a:rPr lang="es-CO" sz="3900" b="1" dirty="0" smtClean="0"/>
              <a:t>Y el pecado contra </a:t>
            </a:r>
            <a:r>
              <a:rPr lang="es-CO" sz="3900" b="1" dirty="0"/>
              <a:t>el Espíritu </a:t>
            </a:r>
            <a:r>
              <a:rPr lang="es-CO" sz="3900" b="1" dirty="0" smtClean="0"/>
              <a:t>Santo:</a:t>
            </a:r>
          </a:p>
        </p:txBody>
      </p:sp>
      <p:sp>
        <p:nvSpPr>
          <p:cNvPr id="4" name="3 Rectángulo"/>
          <p:cNvSpPr/>
          <p:nvPr/>
        </p:nvSpPr>
        <p:spPr>
          <a:xfrm>
            <a:off x="318457" y="1340768"/>
            <a:ext cx="8496944" cy="5509200"/>
          </a:xfrm>
          <a:prstGeom prst="rect">
            <a:avLst/>
          </a:prstGeom>
          <a:blipFill>
            <a:blip r:embed="rId2"/>
            <a:tile tx="0" ty="0" sx="100000" sy="100000" flip="none" algn="tl"/>
          </a:blipFill>
        </p:spPr>
        <p:txBody>
          <a:bodyPr wrap="square">
            <a:spAutoFit/>
          </a:bodyPr>
          <a:lstStyle/>
          <a:p>
            <a:pPr algn="ctr"/>
            <a:r>
              <a:rPr lang="es-CO" sz="2400" dirty="0" smtClean="0"/>
              <a:t>Refiriéndose al pecado contra el Espíritu Santo, Cristo dijo:.</a:t>
            </a:r>
            <a:r>
              <a:rPr lang="es-CO" sz="2400" b="1" baseline="30000" dirty="0" smtClean="0"/>
              <a:t> </a:t>
            </a:r>
            <a:r>
              <a:rPr lang="es-CO" sz="2400" b="1" dirty="0">
                <a:latin typeface="Agency FB" pitchFamily="34" charset="0"/>
              </a:rPr>
              <a:t>«</a:t>
            </a:r>
            <a:r>
              <a:rPr lang="es-CO" sz="2400" dirty="0">
                <a:latin typeface="Agency FB" pitchFamily="34" charset="0"/>
              </a:rPr>
              <a:t>A todo aquel que dijere alguna palabra contra el Hijo del Hombre, le será perdonado; pero al que blasfemare contra el Espíritu Santo, no le será perdonado</a:t>
            </a:r>
            <a:r>
              <a:rPr lang="es-CO" sz="2400" dirty="0" smtClean="0"/>
              <a:t>».</a:t>
            </a:r>
            <a:r>
              <a:rPr lang="es-CO" sz="2400" dirty="0">
                <a:solidFill>
                  <a:srgbClr val="FF0000"/>
                </a:solidFill>
              </a:rPr>
              <a:t> Lucas 12:10</a:t>
            </a:r>
            <a:endParaRPr lang="es-CO" sz="2400" dirty="0"/>
          </a:p>
          <a:p>
            <a:endParaRPr lang="es-CO" sz="2400" dirty="0" smtClean="0"/>
          </a:p>
          <a:p>
            <a:pPr algn="ctr"/>
            <a:r>
              <a:rPr lang="es-CO" sz="2400" dirty="0" smtClean="0"/>
              <a:t>Note que el </a:t>
            </a:r>
            <a:r>
              <a:rPr lang="es-CO" sz="2400" dirty="0"/>
              <a:t>único pecado que no tiene perdón es el pecado contra el Espíritu Santo. </a:t>
            </a:r>
            <a:endParaRPr lang="es-CO" sz="2400" dirty="0" smtClean="0"/>
          </a:p>
          <a:p>
            <a:pPr algn="ctr"/>
            <a:r>
              <a:rPr lang="es-CO" sz="2800" b="1" i="1" dirty="0" smtClean="0">
                <a:solidFill>
                  <a:srgbClr val="FF0000"/>
                </a:solidFill>
              </a:rPr>
              <a:t>¿</a:t>
            </a:r>
            <a:r>
              <a:rPr lang="es-CO" sz="2800" b="1" i="1" dirty="0">
                <a:solidFill>
                  <a:srgbClr val="FF0000"/>
                </a:solidFill>
              </a:rPr>
              <a:t>Y en qué consiste este pecado</a:t>
            </a:r>
            <a:r>
              <a:rPr lang="es-CO" sz="2800" b="1" i="1" dirty="0" smtClean="0">
                <a:solidFill>
                  <a:srgbClr val="FF0000"/>
                </a:solidFill>
              </a:rPr>
              <a:t>?</a:t>
            </a:r>
          </a:p>
          <a:p>
            <a:pPr algn="ctr"/>
            <a:r>
              <a:rPr lang="es-CO" sz="2400" dirty="0" smtClean="0"/>
              <a:t> </a:t>
            </a:r>
            <a:r>
              <a:rPr lang="es-CO" sz="2400" dirty="0"/>
              <a:t>Consiste en cerrarse de mente y de corazón a la acción del Espíritu </a:t>
            </a:r>
            <a:r>
              <a:rPr lang="es-CO" sz="2400" dirty="0" smtClean="0"/>
              <a:t>Santo. Y </a:t>
            </a:r>
            <a:r>
              <a:rPr lang="es-CO" sz="2400" dirty="0"/>
              <a:t>no se perdona, porque al no dejarse la persona influir por el Espíritu Santo, no puede arrepentirse, y sin arrepentimiento no puede haber perdón. En realidad el pecado contra el Espíritu Santo es el rechazo a la gracia de Dios y al arrepentimiento final: es el rechazo a Dios inclusive hasta el momento de la muerte. </a:t>
            </a:r>
          </a:p>
          <a:p>
            <a:endParaRPr lang="es-CO" dirty="0"/>
          </a:p>
          <a:p>
            <a:endParaRPr lang="es-CO" dirty="0"/>
          </a:p>
        </p:txBody>
      </p:sp>
    </p:spTree>
    <p:extLst>
      <p:ext uri="{BB962C8B-B14F-4D97-AF65-F5344CB8AC3E}">
        <p14:creationId xmlns:p14="http://schemas.microsoft.com/office/powerpoint/2010/main" val="12372797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1368152"/>
          </a:xfrm>
        </p:spPr>
        <p:txBody>
          <a:bodyPr>
            <a:normAutofit fontScale="62500" lnSpcReduction="20000"/>
          </a:bodyPr>
          <a:lstStyle/>
          <a:p>
            <a:pPr marL="0" indent="0" algn="ctr">
              <a:buNone/>
            </a:pPr>
            <a:r>
              <a:rPr lang="es-CO" sz="3800" b="1" dirty="0"/>
              <a:t>En el caso de las abominaciones, la palabra abominación  significa   aquello que produce agudo desagrado, repulsión, sobre todo, desde el punto de vista moral o </a:t>
            </a:r>
            <a:r>
              <a:rPr lang="es-CO" sz="3800" b="1" dirty="0" smtClean="0"/>
              <a:t>religioso</a:t>
            </a:r>
            <a:r>
              <a:rPr lang="es-CO" sz="3800" b="1" dirty="0"/>
              <a:t>.</a:t>
            </a:r>
          </a:p>
        </p:txBody>
      </p:sp>
      <p:sp>
        <p:nvSpPr>
          <p:cNvPr id="2" name="1 Rectángulo"/>
          <p:cNvSpPr/>
          <p:nvPr/>
        </p:nvSpPr>
        <p:spPr>
          <a:xfrm>
            <a:off x="323528" y="1412776"/>
            <a:ext cx="8568952" cy="5139869"/>
          </a:xfrm>
          <a:prstGeom prst="rect">
            <a:avLst/>
          </a:prstGeom>
        </p:spPr>
        <p:txBody>
          <a:bodyPr wrap="square">
            <a:spAutoFit/>
          </a:bodyPr>
          <a:lstStyle/>
          <a:p>
            <a:pPr algn="ctr"/>
            <a:r>
              <a:rPr lang="es-CO" sz="2400" b="1" dirty="0">
                <a:solidFill>
                  <a:srgbClr val="FF0000"/>
                </a:solidFill>
                <a:latin typeface="Agency FB" pitchFamily="34" charset="0"/>
              </a:rPr>
              <a:t>Esta es una lista de las abominaciones que se condenan en las Sagradas Escrituras:</a:t>
            </a:r>
          </a:p>
          <a:p>
            <a:r>
              <a:rPr lang="es-CO" sz="2000" b="1" dirty="0">
                <a:solidFill>
                  <a:srgbClr val="0070C0"/>
                </a:solidFill>
              </a:rPr>
              <a:t>Acto carnal con la mujer de tu prójimo </a:t>
            </a:r>
            <a:r>
              <a:rPr lang="es-CO" sz="2000" dirty="0">
                <a:solidFill>
                  <a:srgbClr val="FF0000"/>
                </a:solidFill>
              </a:rPr>
              <a:t>(Lev. </a:t>
            </a:r>
            <a:r>
              <a:rPr lang="es-CO" sz="2000" dirty="0" smtClean="0">
                <a:solidFill>
                  <a:srgbClr val="FF0000"/>
                </a:solidFill>
              </a:rPr>
              <a:t>18: </a:t>
            </a:r>
            <a:r>
              <a:rPr lang="es-CO" sz="2000" dirty="0">
                <a:solidFill>
                  <a:srgbClr val="FF0000"/>
                </a:solidFill>
              </a:rPr>
              <a:t>20).</a:t>
            </a:r>
          </a:p>
          <a:p>
            <a:r>
              <a:rPr lang="es-CO" sz="2000" b="1" dirty="0">
                <a:solidFill>
                  <a:srgbClr val="002060"/>
                </a:solidFill>
              </a:rPr>
              <a:t>No te echarás con varón, como con mujer, es abominación </a:t>
            </a:r>
            <a:r>
              <a:rPr lang="es-CO" sz="2000" dirty="0">
                <a:solidFill>
                  <a:srgbClr val="FF0000"/>
                </a:solidFill>
              </a:rPr>
              <a:t>(Lev. </a:t>
            </a:r>
            <a:r>
              <a:rPr lang="es-CO" sz="2000" dirty="0" smtClean="0">
                <a:solidFill>
                  <a:srgbClr val="FF0000"/>
                </a:solidFill>
              </a:rPr>
              <a:t>18:22</a:t>
            </a:r>
            <a:r>
              <a:rPr lang="es-CO" sz="2000" dirty="0">
                <a:solidFill>
                  <a:srgbClr val="FF0000"/>
                </a:solidFill>
              </a:rPr>
              <a:t>).</a:t>
            </a:r>
          </a:p>
          <a:p>
            <a:r>
              <a:rPr lang="es-CO" sz="2000" b="1" dirty="0">
                <a:solidFill>
                  <a:srgbClr val="00B050"/>
                </a:solidFill>
              </a:rPr>
              <a:t>Con ningún animal tendrás ayuntamiento amancillándote con él, ni mujer alguna se pondrá delante de animal para apuntarse con él </a:t>
            </a:r>
            <a:r>
              <a:rPr lang="es-CO" sz="2000" dirty="0"/>
              <a:t> </a:t>
            </a:r>
            <a:r>
              <a:rPr lang="es-CO" sz="2000" dirty="0">
                <a:solidFill>
                  <a:srgbClr val="FF0000"/>
                </a:solidFill>
              </a:rPr>
              <a:t>(</a:t>
            </a:r>
            <a:r>
              <a:rPr lang="es-CO" sz="2000" dirty="0" smtClean="0">
                <a:solidFill>
                  <a:srgbClr val="FF0000"/>
                </a:solidFill>
              </a:rPr>
              <a:t>Lev.18</a:t>
            </a:r>
            <a:r>
              <a:rPr lang="es-CO" sz="2000" dirty="0">
                <a:solidFill>
                  <a:srgbClr val="FF0000"/>
                </a:solidFill>
              </a:rPr>
              <a:t>:</a:t>
            </a:r>
            <a:r>
              <a:rPr lang="es-CO" sz="2000" dirty="0" smtClean="0">
                <a:solidFill>
                  <a:srgbClr val="FF0000"/>
                </a:solidFill>
              </a:rPr>
              <a:t> </a:t>
            </a:r>
            <a:r>
              <a:rPr lang="es-CO" sz="2000" dirty="0">
                <a:solidFill>
                  <a:srgbClr val="FF0000"/>
                </a:solidFill>
              </a:rPr>
              <a:t>23).</a:t>
            </a:r>
          </a:p>
          <a:p>
            <a:r>
              <a:rPr lang="es-CO" sz="2000" b="1" dirty="0">
                <a:solidFill>
                  <a:schemeClr val="accent6">
                    <a:lumMod val="50000"/>
                  </a:schemeClr>
                </a:solidFill>
              </a:rPr>
              <a:t>No vestirá la mujer traje de hombre, ni el hombre vestirá ropa de mujer </a:t>
            </a:r>
            <a:r>
              <a:rPr lang="es-CO" sz="2000" dirty="0"/>
              <a:t> </a:t>
            </a:r>
            <a:r>
              <a:rPr lang="es-CO" sz="2000" dirty="0">
                <a:solidFill>
                  <a:srgbClr val="FF0000"/>
                </a:solidFill>
              </a:rPr>
              <a:t>(Deut. </a:t>
            </a:r>
            <a:r>
              <a:rPr lang="es-CO" sz="2000" dirty="0" smtClean="0">
                <a:solidFill>
                  <a:srgbClr val="FF0000"/>
                </a:solidFill>
              </a:rPr>
              <a:t>22: </a:t>
            </a:r>
            <a:r>
              <a:rPr lang="es-CO" sz="2000" dirty="0">
                <a:solidFill>
                  <a:srgbClr val="FF0000"/>
                </a:solidFill>
              </a:rPr>
              <a:t>5).</a:t>
            </a:r>
          </a:p>
          <a:p>
            <a:r>
              <a:rPr lang="es-CO" sz="2000" b="1" dirty="0">
                <a:solidFill>
                  <a:schemeClr val="accent6">
                    <a:lumMod val="75000"/>
                  </a:schemeClr>
                </a:solidFill>
              </a:rPr>
              <a:t>No se volverán a ídolos, ni harán para ustedes dioses de fundición </a:t>
            </a:r>
            <a:r>
              <a:rPr lang="es-CO" sz="2000" dirty="0">
                <a:solidFill>
                  <a:srgbClr val="FF0000"/>
                </a:solidFill>
              </a:rPr>
              <a:t>(Lev. </a:t>
            </a:r>
            <a:r>
              <a:rPr lang="es-CO" sz="2000" dirty="0" smtClean="0">
                <a:solidFill>
                  <a:srgbClr val="FF0000"/>
                </a:solidFill>
              </a:rPr>
              <a:t>19: </a:t>
            </a:r>
            <a:r>
              <a:rPr lang="es-CO" sz="2000" dirty="0">
                <a:solidFill>
                  <a:srgbClr val="FF0000"/>
                </a:solidFill>
              </a:rPr>
              <a:t>4).</a:t>
            </a:r>
          </a:p>
          <a:p>
            <a:r>
              <a:rPr lang="es-CO" sz="2000" b="1" dirty="0">
                <a:solidFill>
                  <a:srgbClr val="FFC000"/>
                </a:solidFill>
              </a:rPr>
              <a:t>No traerás cosa abominable a tu casa, para que no seas anatema; del todo la aborrecerás y la abominarás, porque es anatema (maldición) </a:t>
            </a:r>
            <a:r>
              <a:rPr lang="es-CO" sz="2000" b="1" dirty="0">
                <a:solidFill>
                  <a:srgbClr val="FF0000"/>
                </a:solidFill>
              </a:rPr>
              <a:t>(Deut. </a:t>
            </a:r>
            <a:r>
              <a:rPr lang="es-CO" sz="2000" b="1" dirty="0" smtClean="0">
                <a:solidFill>
                  <a:srgbClr val="FF0000"/>
                </a:solidFill>
              </a:rPr>
              <a:t>7: </a:t>
            </a:r>
            <a:r>
              <a:rPr lang="es-CO" sz="2000" b="1" dirty="0">
                <a:solidFill>
                  <a:srgbClr val="FF0000"/>
                </a:solidFill>
              </a:rPr>
              <a:t>26</a:t>
            </a:r>
            <a:r>
              <a:rPr lang="es-CO" sz="2000" b="1" dirty="0" smtClean="0">
                <a:solidFill>
                  <a:srgbClr val="FF0000"/>
                </a:solidFill>
              </a:rPr>
              <a:t>).</a:t>
            </a:r>
            <a:r>
              <a:rPr lang="es-CO" sz="2000" b="1" dirty="0" smtClean="0">
                <a:solidFill>
                  <a:srgbClr val="FFC000"/>
                </a:solidFill>
              </a:rPr>
              <a:t> Como películas y música secular no debe existir en un hogar cristiano.</a:t>
            </a:r>
            <a:endParaRPr lang="es-CO" sz="2000" b="1" dirty="0">
              <a:solidFill>
                <a:srgbClr val="FFC000"/>
              </a:solidFill>
            </a:endParaRPr>
          </a:p>
          <a:p>
            <a:r>
              <a:rPr lang="es-CO" sz="2000" b="1" dirty="0">
                <a:solidFill>
                  <a:srgbClr val="92D050"/>
                </a:solidFill>
              </a:rPr>
              <a:t>No sea hallado en ti quien haga pasar a su hijo o a su hija por el fuego, ni quien practique adivinación, ni agorero, ni sortílego, ni hechicero, ni encantador, ni adivino, ni mago, ni quien consulte a los muertos (</a:t>
            </a:r>
            <a:r>
              <a:rPr lang="es-CO" sz="2000" b="1" dirty="0" smtClean="0">
                <a:solidFill>
                  <a:srgbClr val="92D050"/>
                </a:solidFill>
              </a:rPr>
              <a:t>Deut</a:t>
            </a:r>
            <a:r>
              <a:rPr lang="es-CO" sz="2000" b="1" dirty="0">
                <a:solidFill>
                  <a:srgbClr val="92D050"/>
                </a:solidFill>
              </a:rPr>
              <a:t>. </a:t>
            </a:r>
            <a:r>
              <a:rPr lang="es-CO" sz="2000" b="1" dirty="0" smtClean="0">
                <a:solidFill>
                  <a:srgbClr val="92D050"/>
                </a:solidFill>
              </a:rPr>
              <a:t>18: </a:t>
            </a:r>
            <a:r>
              <a:rPr lang="es-CO" sz="2000" b="1" dirty="0">
                <a:solidFill>
                  <a:srgbClr val="92D050"/>
                </a:solidFill>
              </a:rPr>
              <a:t>1-12). Como el horóscopo, y juegos de azar.</a:t>
            </a:r>
          </a:p>
        </p:txBody>
      </p:sp>
    </p:spTree>
    <p:extLst>
      <p:ext uri="{BB962C8B-B14F-4D97-AF65-F5344CB8AC3E}">
        <p14:creationId xmlns:p14="http://schemas.microsoft.com/office/powerpoint/2010/main" val="22844933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2">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p:cTn id="31"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2">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p:cTn id="39"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2">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2">
                                            <p:txEl>
                                              <p:pRg st="5" end="5"/>
                                            </p:txEl>
                                          </p:spTgt>
                                        </p:tgtEl>
                                        <p:attrNameLst>
                                          <p:attrName>style.visibility</p:attrName>
                                        </p:attrNameLst>
                                      </p:cBhvr>
                                      <p:to>
                                        <p:strVal val="visible"/>
                                      </p:to>
                                    </p:set>
                                    <p:anim calcmode="lin" valueType="num">
                                      <p:cBhvr>
                                        <p:cTn id="47"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2">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2">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2">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2">
                                            <p:txEl>
                                              <p:pRg st="6" end="6"/>
                                            </p:txEl>
                                          </p:spTgt>
                                        </p:tgtEl>
                                        <p:attrNameLst>
                                          <p:attrName>style.visibility</p:attrName>
                                        </p:attrNameLst>
                                      </p:cBhvr>
                                      <p:to>
                                        <p:strVal val="visible"/>
                                      </p:to>
                                    </p:set>
                                    <p:anim calcmode="lin" valueType="num">
                                      <p:cBhvr>
                                        <p:cTn id="55" dur="1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2">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2">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2">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nodeType="clickEffect">
                                  <p:stCondLst>
                                    <p:cond delay="0"/>
                                  </p:stCondLst>
                                  <p:childTnLst>
                                    <p:set>
                                      <p:cBhvr>
                                        <p:cTn id="62" dur="1" fill="hold">
                                          <p:stCondLst>
                                            <p:cond delay="0"/>
                                          </p:stCondLst>
                                        </p:cTn>
                                        <p:tgtEl>
                                          <p:spTgt spid="2">
                                            <p:txEl>
                                              <p:pRg st="7" end="7"/>
                                            </p:txEl>
                                          </p:spTgt>
                                        </p:tgtEl>
                                        <p:attrNameLst>
                                          <p:attrName>style.visibility</p:attrName>
                                        </p:attrNameLst>
                                      </p:cBhvr>
                                      <p:to>
                                        <p:strVal val="visible"/>
                                      </p:to>
                                    </p:set>
                                    <p:anim calcmode="lin" valueType="num">
                                      <p:cBhvr>
                                        <p:cTn id="63" dur="1000" fill="hold"/>
                                        <p:tgtEl>
                                          <p:spTgt spid="2">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2">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2">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62500" lnSpcReduction="20000"/>
          </a:bodyPr>
          <a:lstStyle/>
          <a:p>
            <a:r>
              <a:rPr lang="es-CO" b="1" dirty="0"/>
              <a:t>Nunca practicarás sacrificios a demonios </a:t>
            </a:r>
            <a:r>
              <a:rPr lang="es-CO" b="1" dirty="0">
                <a:solidFill>
                  <a:srgbClr val="FF0000"/>
                </a:solidFill>
              </a:rPr>
              <a:t>(</a:t>
            </a:r>
            <a:r>
              <a:rPr lang="es-CO" b="1" dirty="0" smtClean="0">
                <a:solidFill>
                  <a:srgbClr val="FF0000"/>
                </a:solidFill>
              </a:rPr>
              <a:t>Lev</a:t>
            </a:r>
            <a:r>
              <a:rPr lang="es-CO" b="1" dirty="0">
                <a:solidFill>
                  <a:srgbClr val="FF0000"/>
                </a:solidFill>
              </a:rPr>
              <a:t>. </a:t>
            </a:r>
            <a:r>
              <a:rPr lang="es-CO" b="1" dirty="0" smtClean="0">
                <a:solidFill>
                  <a:srgbClr val="FF0000"/>
                </a:solidFill>
              </a:rPr>
              <a:t>17: 7</a:t>
            </a:r>
            <a:r>
              <a:rPr lang="es-CO" b="1" dirty="0">
                <a:solidFill>
                  <a:srgbClr val="FF0000"/>
                </a:solidFill>
              </a:rPr>
              <a:t>).</a:t>
            </a:r>
          </a:p>
          <a:p>
            <a:r>
              <a:rPr lang="es-CO" b="1" dirty="0" smtClean="0">
                <a:solidFill>
                  <a:srgbClr val="0070C0"/>
                </a:solidFill>
              </a:rPr>
              <a:t>Presentar </a:t>
            </a:r>
            <a:r>
              <a:rPr lang="es-CO" b="1" dirty="0">
                <a:solidFill>
                  <a:srgbClr val="0070C0"/>
                </a:solidFill>
              </a:rPr>
              <a:t>ofrenda a Dios que haya sido </a:t>
            </a:r>
            <a:r>
              <a:rPr lang="es-CO" b="1" dirty="0" smtClean="0">
                <a:solidFill>
                  <a:srgbClr val="0070C0"/>
                </a:solidFill>
              </a:rPr>
              <a:t>adquirido por una ramera, ni de un homosexual,  los dos son abominación </a:t>
            </a:r>
            <a:r>
              <a:rPr lang="es-CO" b="1" dirty="0">
                <a:solidFill>
                  <a:srgbClr val="0070C0"/>
                </a:solidFill>
              </a:rPr>
              <a:t>para Dios</a:t>
            </a:r>
            <a:r>
              <a:rPr lang="es-CO" b="1" dirty="0">
                <a:solidFill>
                  <a:srgbClr val="FF0000"/>
                </a:solidFill>
              </a:rPr>
              <a:t> (Dt. </a:t>
            </a:r>
            <a:r>
              <a:rPr lang="es-CO" b="1" dirty="0" smtClean="0">
                <a:solidFill>
                  <a:srgbClr val="FF0000"/>
                </a:solidFill>
              </a:rPr>
              <a:t>23:18</a:t>
            </a:r>
            <a:r>
              <a:rPr lang="es-CO" b="1" dirty="0">
                <a:solidFill>
                  <a:srgbClr val="FF0000"/>
                </a:solidFill>
              </a:rPr>
              <a:t>).</a:t>
            </a:r>
          </a:p>
          <a:p>
            <a:r>
              <a:rPr lang="es-CO" b="1" dirty="0">
                <a:solidFill>
                  <a:srgbClr val="00B0F0"/>
                </a:solidFill>
              </a:rPr>
              <a:t>Los sacrificios del impío y el  malvado son abominables (todo aquel que comete pecado y </a:t>
            </a:r>
            <a:r>
              <a:rPr lang="es-CO" b="1" u="sng" dirty="0" smtClean="0">
                <a:solidFill>
                  <a:srgbClr val="00B0F0"/>
                </a:solidFill>
              </a:rPr>
              <a:t>NO</a:t>
            </a:r>
            <a:r>
              <a:rPr lang="es-CO" b="1" dirty="0" smtClean="0">
                <a:solidFill>
                  <a:srgbClr val="00B0F0"/>
                </a:solidFill>
              </a:rPr>
              <a:t> </a:t>
            </a:r>
            <a:r>
              <a:rPr lang="es-CO" b="1" dirty="0">
                <a:solidFill>
                  <a:srgbClr val="00B0F0"/>
                </a:solidFill>
              </a:rPr>
              <a:t>quiere arrepentirse y hace oraciones, participa en el culto  y que con ello cree que Dios le perdonará los pecados que </a:t>
            </a:r>
            <a:r>
              <a:rPr lang="es-CO" b="1" u="sng" dirty="0" smtClean="0">
                <a:solidFill>
                  <a:srgbClr val="00B0F0"/>
                </a:solidFill>
              </a:rPr>
              <a:t>QUIERE</a:t>
            </a:r>
            <a:r>
              <a:rPr lang="es-CO" b="1" dirty="0" smtClean="0">
                <a:solidFill>
                  <a:srgbClr val="00B0F0"/>
                </a:solidFill>
              </a:rPr>
              <a:t> </a:t>
            </a:r>
            <a:r>
              <a:rPr lang="es-CO" b="1" dirty="0">
                <a:solidFill>
                  <a:srgbClr val="00B0F0"/>
                </a:solidFill>
              </a:rPr>
              <a:t>seguir cometiendo) </a:t>
            </a:r>
            <a:r>
              <a:rPr lang="es-CO" b="1" dirty="0">
                <a:solidFill>
                  <a:srgbClr val="FF0000"/>
                </a:solidFill>
              </a:rPr>
              <a:t>(</a:t>
            </a:r>
            <a:r>
              <a:rPr lang="es-CO" b="1" dirty="0" smtClean="0">
                <a:solidFill>
                  <a:srgbClr val="FF0000"/>
                </a:solidFill>
              </a:rPr>
              <a:t>Prov.15: </a:t>
            </a:r>
            <a:r>
              <a:rPr lang="es-CO" b="1" dirty="0">
                <a:solidFill>
                  <a:srgbClr val="FF0000"/>
                </a:solidFill>
              </a:rPr>
              <a:t>8).</a:t>
            </a:r>
          </a:p>
          <a:p>
            <a:r>
              <a:rPr lang="es-CO" b="1" dirty="0">
                <a:solidFill>
                  <a:schemeClr val="accent6">
                    <a:lumMod val="50000"/>
                  </a:schemeClr>
                </a:solidFill>
              </a:rPr>
              <a:t>Todas las acciones del impío son abominación ya que el carácter piadoso de una persona no se mide por la   cantidad de actos religiosos que lleva a cabo, sino por su conducta obediente a la voluntad de </a:t>
            </a:r>
            <a:r>
              <a:rPr lang="es-CO" b="1" dirty="0" smtClean="0">
                <a:solidFill>
                  <a:schemeClr val="accent6">
                    <a:lumMod val="50000"/>
                  </a:schemeClr>
                </a:solidFill>
              </a:rPr>
              <a:t>Dios. </a:t>
            </a:r>
            <a:r>
              <a:rPr lang="es-CO" b="1" dirty="0">
                <a:solidFill>
                  <a:schemeClr val="accent6">
                    <a:lumMod val="50000"/>
                  </a:schemeClr>
                </a:solidFill>
              </a:rPr>
              <a:t>No hay acto religioso por costoso o elevado que sea, que pueda compensar la desobediencia a Dios </a:t>
            </a:r>
            <a:r>
              <a:rPr lang="es-CO" b="1" dirty="0">
                <a:solidFill>
                  <a:srgbClr val="FF0000"/>
                </a:solidFill>
              </a:rPr>
              <a:t>(Prov. </a:t>
            </a:r>
            <a:r>
              <a:rPr lang="es-CO" b="1" dirty="0" smtClean="0">
                <a:solidFill>
                  <a:srgbClr val="FF0000"/>
                </a:solidFill>
              </a:rPr>
              <a:t>15: </a:t>
            </a:r>
            <a:r>
              <a:rPr lang="es-CO" b="1" dirty="0">
                <a:solidFill>
                  <a:srgbClr val="FF0000"/>
                </a:solidFill>
              </a:rPr>
              <a:t>9; 1 Samuel </a:t>
            </a:r>
            <a:r>
              <a:rPr lang="es-CO" b="1" dirty="0" smtClean="0">
                <a:solidFill>
                  <a:srgbClr val="FF0000"/>
                </a:solidFill>
              </a:rPr>
              <a:t>15: </a:t>
            </a:r>
            <a:r>
              <a:rPr lang="es-CO" b="1" dirty="0">
                <a:solidFill>
                  <a:srgbClr val="FF0000"/>
                </a:solidFill>
              </a:rPr>
              <a:t>22-23; Mt. </a:t>
            </a:r>
            <a:r>
              <a:rPr lang="es-CO" b="1" dirty="0" smtClean="0">
                <a:solidFill>
                  <a:srgbClr val="FF0000"/>
                </a:solidFill>
              </a:rPr>
              <a:t>7: </a:t>
            </a:r>
            <a:r>
              <a:rPr lang="es-CO" b="1" dirty="0">
                <a:solidFill>
                  <a:srgbClr val="FF0000"/>
                </a:solidFill>
              </a:rPr>
              <a:t>21-23).</a:t>
            </a:r>
          </a:p>
          <a:p>
            <a:r>
              <a:rPr lang="es-CO" b="1" dirty="0">
                <a:solidFill>
                  <a:srgbClr val="C00000"/>
                </a:solidFill>
              </a:rPr>
              <a:t>Los perversos de corazón, que maquinan cosas en contra de su prójimo y para cometer pecados,  son abominación para Dios </a:t>
            </a:r>
            <a:r>
              <a:rPr lang="es-CO" b="1" dirty="0">
                <a:solidFill>
                  <a:srgbClr val="FF0000"/>
                </a:solidFill>
              </a:rPr>
              <a:t>(Prov. </a:t>
            </a:r>
            <a:r>
              <a:rPr lang="es-CO" b="1" dirty="0" smtClean="0">
                <a:solidFill>
                  <a:srgbClr val="FF0000"/>
                </a:solidFill>
              </a:rPr>
              <a:t>11: </a:t>
            </a:r>
            <a:r>
              <a:rPr lang="es-CO" b="1" dirty="0">
                <a:solidFill>
                  <a:srgbClr val="FF0000"/>
                </a:solidFill>
              </a:rPr>
              <a:t>20).</a:t>
            </a:r>
          </a:p>
          <a:p>
            <a:r>
              <a:rPr lang="es-CO" b="1" dirty="0">
                <a:solidFill>
                  <a:schemeClr val="bg2">
                    <a:lumMod val="50000"/>
                  </a:schemeClr>
                </a:solidFill>
              </a:rPr>
              <a:t>El  culto a Dios que no sea sincero y conforme con su palabra es abominación </a:t>
            </a:r>
            <a:r>
              <a:rPr lang="es-CO" b="1" dirty="0">
                <a:solidFill>
                  <a:srgbClr val="FF0000"/>
                </a:solidFill>
              </a:rPr>
              <a:t>(Is. </a:t>
            </a:r>
            <a:r>
              <a:rPr lang="es-CO" b="1" dirty="0" smtClean="0">
                <a:solidFill>
                  <a:srgbClr val="FF0000"/>
                </a:solidFill>
              </a:rPr>
              <a:t>1: </a:t>
            </a:r>
            <a:r>
              <a:rPr lang="es-CO" b="1" dirty="0">
                <a:solidFill>
                  <a:srgbClr val="FF0000"/>
                </a:solidFill>
              </a:rPr>
              <a:t>11-14; Mt. </a:t>
            </a:r>
            <a:r>
              <a:rPr lang="es-CO" b="1" dirty="0" smtClean="0">
                <a:solidFill>
                  <a:srgbClr val="FF0000"/>
                </a:solidFill>
              </a:rPr>
              <a:t>15: </a:t>
            </a:r>
            <a:r>
              <a:rPr lang="es-CO" b="1" dirty="0">
                <a:solidFill>
                  <a:srgbClr val="FF0000"/>
                </a:solidFill>
              </a:rPr>
              <a:t>7-9).</a:t>
            </a:r>
          </a:p>
          <a:p>
            <a:r>
              <a:rPr lang="es-CO" b="1" dirty="0">
                <a:solidFill>
                  <a:schemeClr val="accent6">
                    <a:lumMod val="75000"/>
                  </a:schemeClr>
                </a:solidFill>
              </a:rPr>
              <a:t>Dios abomina la mentira </a:t>
            </a:r>
            <a:r>
              <a:rPr lang="es-CO" b="1" dirty="0">
                <a:solidFill>
                  <a:srgbClr val="FF0000"/>
                </a:solidFill>
              </a:rPr>
              <a:t>(Prov. </a:t>
            </a:r>
            <a:r>
              <a:rPr lang="es-CO" b="1" dirty="0" smtClean="0">
                <a:solidFill>
                  <a:srgbClr val="FF0000"/>
                </a:solidFill>
              </a:rPr>
              <a:t>12: </a:t>
            </a:r>
            <a:r>
              <a:rPr lang="es-CO" b="1" dirty="0">
                <a:solidFill>
                  <a:srgbClr val="FF0000"/>
                </a:solidFill>
              </a:rPr>
              <a:t>22; Ef. </a:t>
            </a:r>
            <a:r>
              <a:rPr lang="es-CO" b="1" dirty="0" smtClean="0">
                <a:solidFill>
                  <a:srgbClr val="FF0000"/>
                </a:solidFill>
              </a:rPr>
              <a:t>4: </a:t>
            </a:r>
            <a:r>
              <a:rPr lang="es-CO" b="1" dirty="0">
                <a:solidFill>
                  <a:srgbClr val="FF0000"/>
                </a:solidFill>
              </a:rPr>
              <a:t>25; </a:t>
            </a:r>
            <a:r>
              <a:rPr lang="es-CO" b="1" dirty="0" smtClean="0">
                <a:solidFill>
                  <a:srgbClr val="FF0000"/>
                </a:solidFill>
              </a:rPr>
              <a:t>Jun</a:t>
            </a:r>
            <a:r>
              <a:rPr lang="es-CO" b="1" dirty="0">
                <a:solidFill>
                  <a:srgbClr val="FF0000"/>
                </a:solidFill>
              </a:rPr>
              <a:t>. </a:t>
            </a:r>
            <a:r>
              <a:rPr lang="es-CO" b="1" dirty="0" smtClean="0">
                <a:solidFill>
                  <a:srgbClr val="FF0000"/>
                </a:solidFill>
              </a:rPr>
              <a:t>8: </a:t>
            </a:r>
            <a:r>
              <a:rPr lang="es-CO" b="1" dirty="0">
                <a:solidFill>
                  <a:srgbClr val="FF0000"/>
                </a:solidFill>
              </a:rPr>
              <a:t>44;  Apoc. </a:t>
            </a:r>
            <a:r>
              <a:rPr lang="es-CO" b="1" dirty="0" smtClean="0">
                <a:solidFill>
                  <a:srgbClr val="FF0000"/>
                </a:solidFill>
              </a:rPr>
              <a:t>21: </a:t>
            </a:r>
            <a:r>
              <a:rPr lang="es-CO" b="1" dirty="0">
                <a:solidFill>
                  <a:srgbClr val="FF0000"/>
                </a:solidFill>
              </a:rPr>
              <a:t>8; Tito </a:t>
            </a:r>
            <a:r>
              <a:rPr lang="es-CO" b="1" dirty="0" smtClean="0">
                <a:solidFill>
                  <a:srgbClr val="FF0000"/>
                </a:solidFill>
              </a:rPr>
              <a:t>1: </a:t>
            </a:r>
            <a:r>
              <a:rPr lang="es-CO" b="1" dirty="0">
                <a:solidFill>
                  <a:srgbClr val="FF0000"/>
                </a:solidFill>
              </a:rPr>
              <a:t>2).</a:t>
            </a:r>
          </a:p>
          <a:p>
            <a:r>
              <a:rPr lang="es-CO" b="1" dirty="0">
                <a:solidFill>
                  <a:schemeClr val="accent4">
                    <a:lumMod val="75000"/>
                  </a:schemeClr>
                </a:solidFill>
              </a:rPr>
              <a:t>Dios abomina el corazón altivo, lo resiste</a:t>
            </a:r>
            <a:r>
              <a:rPr lang="es-CO" b="1" dirty="0">
                <a:solidFill>
                  <a:srgbClr val="FF0000"/>
                </a:solidFill>
              </a:rPr>
              <a:t> (Prov. </a:t>
            </a:r>
            <a:r>
              <a:rPr lang="es-CO" b="1" dirty="0" smtClean="0">
                <a:solidFill>
                  <a:srgbClr val="FF0000"/>
                </a:solidFill>
              </a:rPr>
              <a:t>16: 5</a:t>
            </a:r>
            <a:r>
              <a:rPr lang="es-CO" b="1" dirty="0">
                <a:solidFill>
                  <a:srgbClr val="FF0000"/>
                </a:solidFill>
              </a:rPr>
              <a:t>; Sant. </a:t>
            </a:r>
            <a:r>
              <a:rPr lang="es-CO" b="1" dirty="0" smtClean="0">
                <a:solidFill>
                  <a:srgbClr val="FF0000"/>
                </a:solidFill>
              </a:rPr>
              <a:t>4: </a:t>
            </a:r>
            <a:r>
              <a:rPr lang="es-CO" b="1" dirty="0">
                <a:solidFill>
                  <a:srgbClr val="FF0000"/>
                </a:solidFill>
              </a:rPr>
              <a:t>6; 1 Ped. </a:t>
            </a:r>
            <a:r>
              <a:rPr lang="es-CO" b="1" dirty="0" smtClean="0">
                <a:solidFill>
                  <a:srgbClr val="FF0000"/>
                </a:solidFill>
              </a:rPr>
              <a:t>5: </a:t>
            </a:r>
            <a:r>
              <a:rPr lang="es-CO" b="1" dirty="0">
                <a:solidFill>
                  <a:srgbClr val="FF0000"/>
                </a:solidFill>
              </a:rPr>
              <a:t>5).</a:t>
            </a:r>
          </a:p>
          <a:p>
            <a:r>
              <a:rPr lang="es-CO" b="1" dirty="0">
                <a:solidFill>
                  <a:schemeClr val="accent4"/>
                </a:solidFill>
              </a:rPr>
              <a:t>Justificar al impío y condenar al justo es abominación contra Dios; llamar a lo malo llama bueno y a lo bueno malo </a:t>
            </a:r>
            <a:r>
              <a:rPr lang="es-CO" b="1" dirty="0">
                <a:solidFill>
                  <a:srgbClr val="FF0000"/>
                </a:solidFill>
              </a:rPr>
              <a:t>(Prov.17:15;  </a:t>
            </a:r>
            <a:r>
              <a:rPr lang="es-CO" b="1" dirty="0" smtClean="0">
                <a:solidFill>
                  <a:srgbClr val="FF0000"/>
                </a:solidFill>
              </a:rPr>
              <a:t>Is.5: 20).</a:t>
            </a:r>
            <a:r>
              <a:rPr lang="es-CO" b="1" dirty="0">
                <a:solidFill>
                  <a:srgbClr val="FF0000"/>
                </a:solidFill>
              </a:rPr>
              <a:t> </a:t>
            </a:r>
          </a:p>
        </p:txBody>
      </p:sp>
    </p:spTree>
    <p:extLst>
      <p:ext uri="{BB962C8B-B14F-4D97-AF65-F5344CB8AC3E}">
        <p14:creationId xmlns:p14="http://schemas.microsoft.com/office/powerpoint/2010/main" val="35739583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 calcmode="lin" valueType="num">
                                      <p:cBhvr>
                                        <p:cTn id="71"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12968" cy="6480720"/>
          </a:xfrm>
          <a:blipFill>
            <a:blip r:embed="rId2"/>
            <a:tile tx="0" ty="0" sx="100000" sy="100000" flip="none" algn="tl"/>
          </a:blipFill>
        </p:spPr>
        <p:txBody>
          <a:bodyPr>
            <a:normAutofit fontScale="85000" lnSpcReduction="20000"/>
          </a:bodyPr>
          <a:lstStyle/>
          <a:p>
            <a:pPr marL="0" indent="0">
              <a:buNone/>
            </a:pPr>
            <a:r>
              <a:rPr lang="es-CO" dirty="0"/>
              <a:t> </a:t>
            </a:r>
            <a:r>
              <a:rPr lang="es-CO" dirty="0" smtClean="0"/>
              <a:t>Para </a:t>
            </a:r>
            <a:r>
              <a:rPr lang="es-CO" dirty="0"/>
              <a:t>cualquier persona que tenga temor de Dios, pertenezca a la religión que sea, el acto de un adulto que abusa sexualmente de un niño, es </a:t>
            </a:r>
            <a:r>
              <a:rPr lang="es-CO" dirty="0" smtClean="0"/>
              <a:t>horrible, detestable y </a:t>
            </a:r>
            <a:r>
              <a:rPr lang="es-CO" dirty="0"/>
              <a:t>abominable; es un daño espantoso en contra del menor.</a:t>
            </a:r>
          </a:p>
          <a:p>
            <a:pPr marL="0" indent="0">
              <a:buNone/>
            </a:pPr>
            <a:r>
              <a:rPr lang="es-CO" dirty="0"/>
              <a:t> </a:t>
            </a:r>
          </a:p>
          <a:p>
            <a:r>
              <a:rPr lang="es-CO" dirty="0"/>
              <a:t>Si la persona que lo comete es su padre, su hermano, algún familiar o una persona quien tenía el afecto del menor, se magnifica el daño y la repulsa que corresponde respecto del acto, de quien lo comete y de los cómplices activos y/o pasivos</a:t>
            </a:r>
          </a:p>
          <a:p>
            <a:pPr marL="0" indent="0">
              <a:buNone/>
            </a:pPr>
            <a:r>
              <a:rPr lang="es-CO" dirty="0"/>
              <a:t> </a:t>
            </a:r>
          </a:p>
          <a:p>
            <a:r>
              <a:rPr lang="es-CO" dirty="0"/>
              <a:t>Si tal acto lo comete un ministro de Dios, </a:t>
            </a:r>
            <a:r>
              <a:rPr lang="es-CO" dirty="0" smtClean="0"/>
              <a:t>quién esta llamado a exponer la voluntad de Dios</a:t>
            </a:r>
            <a:r>
              <a:rPr lang="es-CO" dirty="0" smtClean="0"/>
              <a:t>, </a:t>
            </a:r>
            <a:r>
              <a:rPr lang="es-CO" dirty="0"/>
              <a:t>pues sin lugar a dudas </a:t>
            </a:r>
            <a:r>
              <a:rPr lang="es-CO" dirty="0" smtClean="0"/>
              <a:t>esta poseído por el demonio quien </a:t>
            </a:r>
            <a:r>
              <a:rPr lang="es-CO" dirty="0"/>
              <a:t>se hace pasar por representante de Dios </a:t>
            </a:r>
            <a:r>
              <a:rPr lang="es-CO" dirty="0" smtClean="0"/>
              <a:t>para hacer daño a la obra de Dios, </a:t>
            </a:r>
            <a:r>
              <a:rPr lang="es-CO" dirty="0"/>
              <a:t>con esa investidura, </a:t>
            </a:r>
            <a:r>
              <a:rPr lang="es-CO" dirty="0" smtClean="0"/>
              <a:t>para  cometer </a:t>
            </a:r>
            <a:r>
              <a:rPr lang="es-CO" dirty="0"/>
              <a:t>la vileza y aberración </a:t>
            </a:r>
            <a:r>
              <a:rPr lang="es-CO" dirty="0" smtClean="0"/>
              <a:t>sexual</a:t>
            </a:r>
            <a:r>
              <a:rPr lang="es-CO" dirty="0" smtClean="0"/>
              <a:t>. </a:t>
            </a:r>
            <a:endParaRPr lang="es-CO" dirty="0"/>
          </a:p>
          <a:p>
            <a:pPr marL="0" indent="0">
              <a:buNone/>
            </a:pPr>
            <a:endParaRPr lang="es-CO" dirty="0"/>
          </a:p>
        </p:txBody>
      </p:sp>
    </p:spTree>
    <p:extLst>
      <p:ext uri="{BB962C8B-B14F-4D97-AF65-F5344CB8AC3E}">
        <p14:creationId xmlns:p14="http://schemas.microsoft.com/office/powerpoint/2010/main" val="6341390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1)">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blipFill>
            <a:blip r:embed="rId2"/>
            <a:tile tx="0" ty="0" sx="100000" sy="100000" flip="none" algn="tl"/>
          </a:blipFill>
        </p:spPr>
        <p:txBody>
          <a:bodyPr>
            <a:normAutofit lnSpcReduction="10000"/>
          </a:bodyPr>
          <a:lstStyle/>
          <a:p>
            <a:pPr marL="0" indent="0" algn="ctr">
              <a:buNone/>
            </a:pPr>
            <a:r>
              <a:rPr lang="es-CO" dirty="0"/>
              <a:t>En el caso del sacerdote pedófilo y/o pederasta sucede lo mismo, el mal tiene su máxima expresión, dado que aquél que ha sido consagrado para ejercer el sacerdocio en nombre de Cristo y conducir las almas a la salvación, comete tal conjunción de pecado por el cual los ángeles claman justicia a Dios. Siendo sacerdote el victimario, cometido en contra de los niños, su pecado es el más abominable y desolador de todos, ya que se comete contra un niño inocente e indefenso.</a:t>
            </a:r>
          </a:p>
          <a:p>
            <a:endParaRPr lang="es-CO" dirty="0"/>
          </a:p>
          <a:p>
            <a:endParaRPr lang="es-CO" dirty="0"/>
          </a:p>
        </p:txBody>
      </p:sp>
    </p:spTree>
    <p:extLst>
      <p:ext uri="{BB962C8B-B14F-4D97-AF65-F5344CB8AC3E}">
        <p14:creationId xmlns:p14="http://schemas.microsoft.com/office/powerpoint/2010/main" val="20271181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latin typeface="Agency FB" pitchFamily="34" charset="0"/>
              </a:rPr>
              <a:t>¿Qué otro pecado mencionado por Dios ha sido pasado por alto?</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4997152"/>
          </a:xfrm>
          <a:blipFill>
            <a:blip r:embed="rId2"/>
            <a:tile tx="0" ty="0" sx="100000" sy="100000" flip="none" algn="tl"/>
          </a:blipFill>
        </p:spPr>
        <p:txBody>
          <a:bodyPr>
            <a:normAutofit fontScale="70000" lnSpcReduction="20000"/>
          </a:bodyPr>
          <a:lstStyle/>
          <a:p>
            <a:pPr marL="0" indent="0" algn="ctr">
              <a:buNone/>
            </a:pPr>
            <a:r>
              <a:rPr lang="es-CO" dirty="0" smtClean="0"/>
              <a:t>Se refiere a las carnes clasificadas por Dios como «impuras» o «abominación».</a:t>
            </a:r>
          </a:p>
          <a:p>
            <a:pPr marL="0" indent="0">
              <a:buNone/>
            </a:pPr>
            <a:r>
              <a:rPr lang="es-CO" dirty="0" smtClean="0">
                <a:solidFill>
                  <a:srgbClr val="FF0000"/>
                </a:solidFill>
              </a:rPr>
              <a:t>Lev.11:1,3.</a:t>
            </a:r>
            <a:r>
              <a:rPr lang="es-CO" b="1" baseline="30000" dirty="0" smtClean="0"/>
              <a:t>  </a:t>
            </a:r>
            <a:r>
              <a:rPr lang="es-CO" dirty="0" smtClean="0"/>
              <a:t>Habló </a:t>
            </a:r>
            <a:r>
              <a:rPr lang="es-CO" dirty="0"/>
              <a:t>Jehová a Moisés y a Aarón, diciéndoles</a:t>
            </a:r>
            <a:r>
              <a:rPr lang="es-CO" dirty="0" smtClean="0"/>
              <a:t>: «</a:t>
            </a:r>
            <a:r>
              <a:rPr lang="es-CO" dirty="0">
                <a:latin typeface="Agency FB" pitchFamily="34" charset="0"/>
              </a:rPr>
              <a:t>De entre los animales, todo el que tiene pezuña hendida y que rumia, éste </a:t>
            </a:r>
            <a:r>
              <a:rPr lang="es-CO" dirty="0" smtClean="0">
                <a:latin typeface="Agency FB" pitchFamily="34" charset="0"/>
              </a:rPr>
              <a:t>comeréis</a:t>
            </a:r>
            <a:r>
              <a:rPr lang="es-CO" dirty="0" smtClean="0"/>
              <a:t>». </a:t>
            </a:r>
            <a:r>
              <a:rPr lang="es-CO" dirty="0" smtClean="0">
                <a:solidFill>
                  <a:srgbClr val="FF0000"/>
                </a:solidFill>
              </a:rPr>
              <a:t>Lea versos 4-8.</a:t>
            </a:r>
          </a:p>
          <a:p>
            <a:pPr marL="0" indent="0">
              <a:buNone/>
            </a:pPr>
            <a:r>
              <a:rPr lang="es-CO" dirty="0" smtClean="0"/>
              <a:t>De los animales acuáticos: </a:t>
            </a:r>
            <a:r>
              <a:rPr lang="es-CO" dirty="0" smtClean="0">
                <a:solidFill>
                  <a:srgbClr val="FF0000"/>
                </a:solidFill>
              </a:rPr>
              <a:t>Verso 9-12</a:t>
            </a:r>
            <a:r>
              <a:rPr lang="es-CO" dirty="0" smtClean="0"/>
              <a:t>. Todo el que tiene «aletas y escamas», se puede comer. </a:t>
            </a:r>
          </a:p>
          <a:p>
            <a:pPr marL="0" indent="0">
              <a:buNone/>
            </a:pPr>
            <a:r>
              <a:rPr lang="es-CO" dirty="0" smtClean="0"/>
              <a:t>Dios prohíbe rotundamente comer la sangre, </a:t>
            </a:r>
            <a:r>
              <a:rPr lang="es-CO" dirty="0" smtClean="0">
                <a:solidFill>
                  <a:srgbClr val="FF0000"/>
                </a:solidFill>
              </a:rPr>
              <a:t>(Gén.9:4; Hechos 15:20)</a:t>
            </a:r>
            <a:r>
              <a:rPr lang="es-CO" dirty="0" smtClean="0"/>
              <a:t>. Note que todo animal que no haya sido desangrado Dios prohíbe comerlo. </a:t>
            </a:r>
          </a:p>
          <a:p>
            <a:pPr marL="0" indent="0">
              <a:buNone/>
            </a:pPr>
            <a:r>
              <a:rPr lang="es-CO" dirty="0" smtClean="0"/>
              <a:t>El profeta Isaías hace notar que todos los que coman animales especificados por Dios como «impuros o abominación» serán «</a:t>
            </a:r>
            <a:r>
              <a:rPr lang="es-CO" b="1" dirty="0" smtClean="0"/>
              <a:t>TALADOS</a:t>
            </a:r>
            <a:r>
              <a:rPr lang="es-CO" dirty="0" smtClean="0"/>
              <a:t>» al fin del tiempo, es decir serán excluidos del Reino de los cielos </a:t>
            </a:r>
            <a:r>
              <a:rPr lang="es-CO" dirty="0" smtClean="0">
                <a:solidFill>
                  <a:srgbClr val="FF0000"/>
                </a:solidFill>
              </a:rPr>
              <a:t>(lea Isaías 66:17 y Apoc.21:27)</a:t>
            </a:r>
            <a:r>
              <a:rPr lang="es-CO" dirty="0" smtClean="0"/>
              <a:t>. Y solamente entrarán los que guardan los Mandamientos de Dios </a:t>
            </a:r>
            <a:r>
              <a:rPr lang="es-CO" dirty="0" smtClean="0">
                <a:solidFill>
                  <a:srgbClr val="FF0000"/>
                </a:solidFill>
              </a:rPr>
              <a:t>(lea Apoc.22:14).</a:t>
            </a:r>
            <a:endParaRPr lang="es-CO" dirty="0">
              <a:solidFill>
                <a:srgbClr val="FF0000"/>
              </a:solidFill>
            </a:endParaRPr>
          </a:p>
          <a:p>
            <a:pPr marL="0" indent="0">
              <a:buNone/>
            </a:pPr>
            <a:endParaRPr lang="es-CO" dirty="0" smtClean="0"/>
          </a:p>
          <a:p>
            <a:pPr marL="0" indent="0">
              <a:buNone/>
            </a:pPr>
            <a:endParaRPr lang="es-CO" dirty="0"/>
          </a:p>
        </p:txBody>
      </p:sp>
    </p:spTree>
    <p:extLst>
      <p:ext uri="{BB962C8B-B14F-4D97-AF65-F5344CB8AC3E}">
        <p14:creationId xmlns:p14="http://schemas.microsoft.com/office/powerpoint/2010/main" val="339318926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Effect transition="in" filter="wipe(down)">
                                      <p:cBhvr>
                                        <p:cTn id="43" dur="580">
                                          <p:stCondLst>
                                            <p:cond delay="0"/>
                                          </p:stCondLst>
                                        </p:cTn>
                                        <p:tgtEl>
                                          <p:spTgt spid="3">
                                            <p:txEl>
                                              <p:pRg st="1" end="1"/>
                                            </p:txEl>
                                          </p:spTgt>
                                        </p:tgtEl>
                                      </p:cBhvr>
                                    </p:animEffect>
                                    <p:anim calcmode="lin" valueType="num">
                                      <p:cBhvr>
                                        <p:cTn id="4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1" end="1"/>
                                            </p:txEl>
                                          </p:spTgt>
                                        </p:tgtEl>
                                      </p:cBhvr>
                                      <p:to x="100000" y="60000"/>
                                    </p:animScale>
                                    <p:animScale>
                                      <p:cBhvr>
                                        <p:cTn id="50" dur="166" decel="50000">
                                          <p:stCondLst>
                                            <p:cond delay="676"/>
                                          </p:stCondLst>
                                        </p:cTn>
                                        <p:tgtEl>
                                          <p:spTgt spid="3">
                                            <p:txEl>
                                              <p:pRg st="1" end="1"/>
                                            </p:txEl>
                                          </p:spTgt>
                                        </p:tgtEl>
                                      </p:cBhvr>
                                      <p:to x="100000" y="100000"/>
                                    </p:animScale>
                                    <p:animScale>
                                      <p:cBhvr>
                                        <p:cTn id="51" dur="26">
                                          <p:stCondLst>
                                            <p:cond delay="1312"/>
                                          </p:stCondLst>
                                        </p:cTn>
                                        <p:tgtEl>
                                          <p:spTgt spid="3">
                                            <p:txEl>
                                              <p:pRg st="1" end="1"/>
                                            </p:txEl>
                                          </p:spTgt>
                                        </p:tgtEl>
                                      </p:cBhvr>
                                      <p:to x="100000" y="80000"/>
                                    </p:animScale>
                                    <p:animScale>
                                      <p:cBhvr>
                                        <p:cTn id="52" dur="166" decel="50000">
                                          <p:stCondLst>
                                            <p:cond delay="1338"/>
                                          </p:stCondLst>
                                        </p:cTn>
                                        <p:tgtEl>
                                          <p:spTgt spid="3">
                                            <p:txEl>
                                              <p:pRg st="1" end="1"/>
                                            </p:txEl>
                                          </p:spTgt>
                                        </p:tgtEl>
                                      </p:cBhvr>
                                      <p:to x="100000" y="100000"/>
                                    </p:animScale>
                                    <p:animScale>
                                      <p:cBhvr>
                                        <p:cTn id="53" dur="26">
                                          <p:stCondLst>
                                            <p:cond delay="1642"/>
                                          </p:stCondLst>
                                        </p:cTn>
                                        <p:tgtEl>
                                          <p:spTgt spid="3">
                                            <p:txEl>
                                              <p:pRg st="1" end="1"/>
                                            </p:txEl>
                                          </p:spTgt>
                                        </p:tgtEl>
                                      </p:cBhvr>
                                      <p:to x="100000" y="90000"/>
                                    </p:animScale>
                                    <p:animScale>
                                      <p:cBhvr>
                                        <p:cTn id="54" dur="166" decel="50000">
                                          <p:stCondLst>
                                            <p:cond delay="1668"/>
                                          </p:stCondLst>
                                        </p:cTn>
                                        <p:tgtEl>
                                          <p:spTgt spid="3">
                                            <p:txEl>
                                              <p:pRg st="1" end="1"/>
                                            </p:txEl>
                                          </p:spTgt>
                                        </p:tgtEl>
                                      </p:cBhvr>
                                      <p:to x="100000" y="100000"/>
                                    </p:animScale>
                                    <p:animScale>
                                      <p:cBhvr>
                                        <p:cTn id="55" dur="26">
                                          <p:stCondLst>
                                            <p:cond delay="1808"/>
                                          </p:stCondLst>
                                        </p:cTn>
                                        <p:tgtEl>
                                          <p:spTgt spid="3">
                                            <p:txEl>
                                              <p:pRg st="1" end="1"/>
                                            </p:txEl>
                                          </p:spTgt>
                                        </p:tgtEl>
                                      </p:cBhvr>
                                      <p:to x="100000" y="95000"/>
                                    </p:animScale>
                                    <p:animScale>
                                      <p:cBhvr>
                                        <p:cTn id="56" dur="166" decel="50000">
                                          <p:stCondLst>
                                            <p:cond delay="1834"/>
                                          </p:stCondLst>
                                        </p:cTn>
                                        <p:tgtEl>
                                          <p:spTgt spid="3">
                                            <p:txEl>
                                              <p:pRg st="1" end="1"/>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2" end="2"/>
                                            </p:txEl>
                                          </p:spTgt>
                                        </p:tgtEl>
                                        <p:attrNameLst>
                                          <p:attrName>style.visibility</p:attrName>
                                        </p:attrNameLst>
                                      </p:cBhvr>
                                      <p:to>
                                        <p:strVal val="visible"/>
                                      </p:to>
                                    </p:set>
                                    <p:animEffect transition="in" filter="wipe(down)">
                                      <p:cBhvr>
                                        <p:cTn id="61" dur="580">
                                          <p:stCondLst>
                                            <p:cond delay="0"/>
                                          </p:stCondLst>
                                        </p:cTn>
                                        <p:tgtEl>
                                          <p:spTgt spid="3">
                                            <p:txEl>
                                              <p:pRg st="2" end="2"/>
                                            </p:txEl>
                                          </p:spTgt>
                                        </p:tgtEl>
                                      </p:cBhvr>
                                    </p:animEffect>
                                    <p:anim calcmode="lin" valueType="num">
                                      <p:cBhvr>
                                        <p:cTn id="6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2" end="2"/>
                                            </p:txEl>
                                          </p:spTgt>
                                        </p:tgtEl>
                                      </p:cBhvr>
                                      <p:to x="100000" y="60000"/>
                                    </p:animScale>
                                    <p:animScale>
                                      <p:cBhvr>
                                        <p:cTn id="68" dur="166" decel="50000">
                                          <p:stCondLst>
                                            <p:cond delay="676"/>
                                          </p:stCondLst>
                                        </p:cTn>
                                        <p:tgtEl>
                                          <p:spTgt spid="3">
                                            <p:txEl>
                                              <p:pRg st="2" end="2"/>
                                            </p:txEl>
                                          </p:spTgt>
                                        </p:tgtEl>
                                      </p:cBhvr>
                                      <p:to x="100000" y="100000"/>
                                    </p:animScale>
                                    <p:animScale>
                                      <p:cBhvr>
                                        <p:cTn id="69" dur="26">
                                          <p:stCondLst>
                                            <p:cond delay="1312"/>
                                          </p:stCondLst>
                                        </p:cTn>
                                        <p:tgtEl>
                                          <p:spTgt spid="3">
                                            <p:txEl>
                                              <p:pRg st="2" end="2"/>
                                            </p:txEl>
                                          </p:spTgt>
                                        </p:tgtEl>
                                      </p:cBhvr>
                                      <p:to x="100000" y="80000"/>
                                    </p:animScale>
                                    <p:animScale>
                                      <p:cBhvr>
                                        <p:cTn id="70" dur="166" decel="50000">
                                          <p:stCondLst>
                                            <p:cond delay="1338"/>
                                          </p:stCondLst>
                                        </p:cTn>
                                        <p:tgtEl>
                                          <p:spTgt spid="3">
                                            <p:txEl>
                                              <p:pRg st="2" end="2"/>
                                            </p:txEl>
                                          </p:spTgt>
                                        </p:tgtEl>
                                      </p:cBhvr>
                                      <p:to x="100000" y="100000"/>
                                    </p:animScale>
                                    <p:animScale>
                                      <p:cBhvr>
                                        <p:cTn id="71" dur="26">
                                          <p:stCondLst>
                                            <p:cond delay="1642"/>
                                          </p:stCondLst>
                                        </p:cTn>
                                        <p:tgtEl>
                                          <p:spTgt spid="3">
                                            <p:txEl>
                                              <p:pRg st="2" end="2"/>
                                            </p:txEl>
                                          </p:spTgt>
                                        </p:tgtEl>
                                      </p:cBhvr>
                                      <p:to x="100000" y="90000"/>
                                    </p:animScale>
                                    <p:animScale>
                                      <p:cBhvr>
                                        <p:cTn id="72" dur="166" decel="50000">
                                          <p:stCondLst>
                                            <p:cond delay="1668"/>
                                          </p:stCondLst>
                                        </p:cTn>
                                        <p:tgtEl>
                                          <p:spTgt spid="3">
                                            <p:txEl>
                                              <p:pRg st="2" end="2"/>
                                            </p:txEl>
                                          </p:spTgt>
                                        </p:tgtEl>
                                      </p:cBhvr>
                                      <p:to x="100000" y="100000"/>
                                    </p:animScale>
                                    <p:animScale>
                                      <p:cBhvr>
                                        <p:cTn id="73" dur="26">
                                          <p:stCondLst>
                                            <p:cond delay="1808"/>
                                          </p:stCondLst>
                                        </p:cTn>
                                        <p:tgtEl>
                                          <p:spTgt spid="3">
                                            <p:txEl>
                                              <p:pRg st="2" end="2"/>
                                            </p:txEl>
                                          </p:spTgt>
                                        </p:tgtEl>
                                      </p:cBhvr>
                                      <p:to x="100000" y="95000"/>
                                    </p:animScale>
                                    <p:animScale>
                                      <p:cBhvr>
                                        <p:cTn id="74" dur="166" decel="50000">
                                          <p:stCondLst>
                                            <p:cond delay="1834"/>
                                          </p:stCondLst>
                                        </p:cTn>
                                        <p:tgtEl>
                                          <p:spTgt spid="3">
                                            <p:txEl>
                                              <p:pRg st="2" end="2"/>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3" end="3"/>
                                            </p:txEl>
                                          </p:spTgt>
                                        </p:tgtEl>
                                        <p:attrNameLst>
                                          <p:attrName>style.visibility</p:attrName>
                                        </p:attrNameLst>
                                      </p:cBhvr>
                                      <p:to>
                                        <p:strVal val="visible"/>
                                      </p:to>
                                    </p:set>
                                    <p:animEffect transition="in" filter="wipe(down)">
                                      <p:cBhvr>
                                        <p:cTn id="79" dur="580">
                                          <p:stCondLst>
                                            <p:cond delay="0"/>
                                          </p:stCondLst>
                                        </p:cTn>
                                        <p:tgtEl>
                                          <p:spTgt spid="3">
                                            <p:txEl>
                                              <p:pRg st="3" end="3"/>
                                            </p:txEl>
                                          </p:spTgt>
                                        </p:tgtEl>
                                      </p:cBhvr>
                                    </p:animEffect>
                                    <p:anim calcmode="lin" valueType="num">
                                      <p:cBhvr>
                                        <p:cTn id="8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3" end="3"/>
                                            </p:txEl>
                                          </p:spTgt>
                                        </p:tgtEl>
                                      </p:cBhvr>
                                      <p:to x="100000" y="60000"/>
                                    </p:animScale>
                                    <p:animScale>
                                      <p:cBhvr>
                                        <p:cTn id="86" dur="166" decel="50000">
                                          <p:stCondLst>
                                            <p:cond delay="676"/>
                                          </p:stCondLst>
                                        </p:cTn>
                                        <p:tgtEl>
                                          <p:spTgt spid="3">
                                            <p:txEl>
                                              <p:pRg st="3" end="3"/>
                                            </p:txEl>
                                          </p:spTgt>
                                        </p:tgtEl>
                                      </p:cBhvr>
                                      <p:to x="100000" y="100000"/>
                                    </p:animScale>
                                    <p:animScale>
                                      <p:cBhvr>
                                        <p:cTn id="87" dur="26">
                                          <p:stCondLst>
                                            <p:cond delay="1312"/>
                                          </p:stCondLst>
                                        </p:cTn>
                                        <p:tgtEl>
                                          <p:spTgt spid="3">
                                            <p:txEl>
                                              <p:pRg st="3" end="3"/>
                                            </p:txEl>
                                          </p:spTgt>
                                        </p:tgtEl>
                                      </p:cBhvr>
                                      <p:to x="100000" y="80000"/>
                                    </p:animScale>
                                    <p:animScale>
                                      <p:cBhvr>
                                        <p:cTn id="88" dur="166" decel="50000">
                                          <p:stCondLst>
                                            <p:cond delay="1338"/>
                                          </p:stCondLst>
                                        </p:cTn>
                                        <p:tgtEl>
                                          <p:spTgt spid="3">
                                            <p:txEl>
                                              <p:pRg st="3" end="3"/>
                                            </p:txEl>
                                          </p:spTgt>
                                        </p:tgtEl>
                                      </p:cBhvr>
                                      <p:to x="100000" y="100000"/>
                                    </p:animScale>
                                    <p:animScale>
                                      <p:cBhvr>
                                        <p:cTn id="89" dur="26">
                                          <p:stCondLst>
                                            <p:cond delay="1642"/>
                                          </p:stCondLst>
                                        </p:cTn>
                                        <p:tgtEl>
                                          <p:spTgt spid="3">
                                            <p:txEl>
                                              <p:pRg st="3" end="3"/>
                                            </p:txEl>
                                          </p:spTgt>
                                        </p:tgtEl>
                                      </p:cBhvr>
                                      <p:to x="100000" y="90000"/>
                                    </p:animScale>
                                    <p:animScale>
                                      <p:cBhvr>
                                        <p:cTn id="90" dur="166" decel="50000">
                                          <p:stCondLst>
                                            <p:cond delay="1668"/>
                                          </p:stCondLst>
                                        </p:cTn>
                                        <p:tgtEl>
                                          <p:spTgt spid="3">
                                            <p:txEl>
                                              <p:pRg st="3" end="3"/>
                                            </p:txEl>
                                          </p:spTgt>
                                        </p:tgtEl>
                                      </p:cBhvr>
                                      <p:to x="100000" y="100000"/>
                                    </p:animScale>
                                    <p:animScale>
                                      <p:cBhvr>
                                        <p:cTn id="91" dur="26">
                                          <p:stCondLst>
                                            <p:cond delay="1808"/>
                                          </p:stCondLst>
                                        </p:cTn>
                                        <p:tgtEl>
                                          <p:spTgt spid="3">
                                            <p:txEl>
                                              <p:pRg st="3" end="3"/>
                                            </p:txEl>
                                          </p:spTgt>
                                        </p:tgtEl>
                                      </p:cBhvr>
                                      <p:to x="100000" y="95000"/>
                                    </p:animScale>
                                    <p:animScale>
                                      <p:cBhvr>
                                        <p:cTn id="92" dur="166" decel="50000">
                                          <p:stCondLst>
                                            <p:cond delay="1834"/>
                                          </p:stCondLst>
                                        </p:cTn>
                                        <p:tgtEl>
                                          <p:spTgt spid="3">
                                            <p:txEl>
                                              <p:pRg st="3" end="3"/>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4" end="4"/>
                                            </p:txEl>
                                          </p:spTgt>
                                        </p:tgtEl>
                                        <p:attrNameLst>
                                          <p:attrName>style.visibility</p:attrName>
                                        </p:attrNameLst>
                                      </p:cBhvr>
                                      <p:to>
                                        <p:strVal val="visible"/>
                                      </p:to>
                                    </p:set>
                                    <p:animEffect transition="in" filter="wipe(down)">
                                      <p:cBhvr>
                                        <p:cTn id="97" dur="580">
                                          <p:stCondLst>
                                            <p:cond delay="0"/>
                                          </p:stCondLst>
                                        </p:cTn>
                                        <p:tgtEl>
                                          <p:spTgt spid="3">
                                            <p:txEl>
                                              <p:pRg st="4" end="4"/>
                                            </p:txEl>
                                          </p:spTgt>
                                        </p:tgtEl>
                                      </p:cBhvr>
                                    </p:animEffect>
                                    <p:anim calcmode="lin" valueType="num">
                                      <p:cBhvr>
                                        <p:cTn id="9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4" end="4"/>
                                            </p:txEl>
                                          </p:spTgt>
                                        </p:tgtEl>
                                      </p:cBhvr>
                                      <p:to x="100000" y="60000"/>
                                    </p:animScale>
                                    <p:animScale>
                                      <p:cBhvr>
                                        <p:cTn id="104" dur="166" decel="50000">
                                          <p:stCondLst>
                                            <p:cond delay="676"/>
                                          </p:stCondLst>
                                        </p:cTn>
                                        <p:tgtEl>
                                          <p:spTgt spid="3">
                                            <p:txEl>
                                              <p:pRg st="4" end="4"/>
                                            </p:txEl>
                                          </p:spTgt>
                                        </p:tgtEl>
                                      </p:cBhvr>
                                      <p:to x="100000" y="100000"/>
                                    </p:animScale>
                                    <p:animScale>
                                      <p:cBhvr>
                                        <p:cTn id="105" dur="26">
                                          <p:stCondLst>
                                            <p:cond delay="1312"/>
                                          </p:stCondLst>
                                        </p:cTn>
                                        <p:tgtEl>
                                          <p:spTgt spid="3">
                                            <p:txEl>
                                              <p:pRg st="4" end="4"/>
                                            </p:txEl>
                                          </p:spTgt>
                                        </p:tgtEl>
                                      </p:cBhvr>
                                      <p:to x="100000" y="80000"/>
                                    </p:animScale>
                                    <p:animScale>
                                      <p:cBhvr>
                                        <p:cTn id="106" dur="166" decel="50000">
                                          <p:stCondLst>
                                            <p:cond delay="1338"/>
                                          </p:stCondLst>
                                        </p:cTn>
                                        <p:tgtEl>
                                          <p:spTgt spid="3">
                                            <p:txEl>
                                              <p:pRg st="4" end="4"/>
                                            </p:txEl>
                                          </p:spTgt>
                                        </p:tgtEl>
                                      </p:cBhvr>
                                      <p:to x="100000" y="100000"/>
                                    </p:animScale>
                                    <p:animScale>
                                      <p:cBhvr>
                                        <p:cTn id="107" dur="26">
                                          <p:stCondLst>
                                            <p:cond delay="1642"/>
                                          </p:stCondLst>
                                        </p:cTn>
                                        <p:tgtEl>
                                          <p:spTgt spid="3">
                                            <p:txEl>
                                              <p:pRg st="4" end="4"/>
                                            </p:txEl>
                                          </p:spTgt>
                                        </p:tgtEl>
                                      </p:cBhvr>
                                      <p:to x="100000" y="90000"/>
                                    </p:animScale>
                                    <p:animScale>
                                      <p:cBhvr>
                                        <p:cTn id="108" dur="166" decel="50000">
                                          <p:stCondLst>
                                            <p:cond delay="1668"/>
                                          </p:stCondLst>
                                        </p:cTn>
                                        <p:tgtEl>
                                          <p:spTgt spid="3">
                                            <p:txEl>
                                              <p:pRg st="4" end="4"/>
                                            </p:txEl>
                                          </p:spTgt>
                                        </p:tgtEl>
                                      </p:cBhvr>
                                      <p:to x="100000" y="100000"/>
                                    </p:animScale>
                                    <p:animScale>
                                      <p:cBhvr>
                                        <p:cTn id="109" dur="26">
                                          <p:stCondLst>
                                            <p:cond delay="1808"/>
                                          </p:stCondLst>
                                        </p:cTn>
                                        <p:tgtEl>
                                          <p:spTgt spid="3">
                                            <p:txEl>
                                              <p:pRg st="4" end="4"/>
                                            </p:txEl>
                                          </p:spTgt>
                                        </p:tgtEl>
                                      </p:cBhvr>
                                      <p:to x="100000" y="95000"/>
                                    </p:animScale>
                                    <p:animScale>
                                      <p:cBhvr>
                                        <p:cTn id="11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Ba Biblia dice que solamente tenemos dos opciones</a:t>
            </a:r>
            <a:endParaRPr lang="es-CO" dirty="0"/>
          </a:p>
        </p:txBody>
      </p:sp>
      <p:sp>
        <p:nvSpPr>
          <p:cNvPr id="4" name="3 Marcador de contenido"/>
          <p:cNvSpPr>
            <a:spLocks noGrp="1"/>
          </p:cNvSpPr>
          <p:nvPr>
            <p:ph idx="1"/>
          </p:nvPr>
        </p:nvSpPr>
        <p:spPr>
          <a:xfrm>
            <a:off x="457200" y="1600200"/>
            <a:ext cx="2746648" cy="4525963"/>
          </a:xfrm>
        </p:spPr>
        <p:txBody>
          <a:bodyPr>
            <a:normAutofit fontScale="85000" lnSpcReduction="10000"/>
          </a:bodyPr>
          <a:lstStyle/>
          <a:p>
            <a:pPr marL="0" indent="0" algn="ctr">
              <a:buNone/>
            </a:pPr>
            <a:r>
              <a:rPr lang="es-CO" dirty="0" smtClean="0"/>
              <a:t>Bienaventurados </a:t>
            </a:r>
            <a:r>
              <a:rPr lang="es-CO" dirty="0"/>
              <a:t>los que hacen sus mandamientos, para que su potencia [y potestad] sea en el árbol de la vida, y que entren por las puertas en la </a:t>
            </a:r>
            <a:r>
              <a:rPr lang="es-CO" dirty="0" smtClean="0"/>
              <a:t>Ciudad </a:t>
            </a:r>
            <a:r>
              <a:rPr lang="es-CO" dirty="0" smtClean="0">
                <a:solidFill>
                  <a:srgbClr val="FF0000"/>
                </a:solidFill>
              </a:rPr>
              <a:t>(Apoc.22:14). </a:t>
            </a:r>
            <a:endParaRPr lang="es-CO" dirty="0">
              <a:solidFill>
                <a:srgbClr val="FF0000"/>
              </a:solidFill>
            </a:endParaRPr>
          </a:p>
        </p:txBody>
      </p:sp>
      <p:pic>
        <p:nvPicPr>
          <p:cNvPr id="1026" name="Picture 2" descr="http://t3.gstatic.com/images?q=tbn:ANd9GcQA6UMjrMpazuBcJGwjU3XppvCu9TtpK02D300VCJDhuaWE4VS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1916832"/>
            <a:ext cx="5328592" cy="309634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563888" y="5229200"/>
            <a:ext cx="5305626" cy="1200329"/>
          </a:xfrm>
          <a:prstGeom prst="rect">
            <a:avLst/>
          </a:prstGeom>
        </p:spPr>
        <p:txBody>
          <a:bodyPr wrap="square">
            <a:spAutoFit/>
          </a:bodyPr>
          <a:lstStyle/>
          <a:p>
            <a:pPr algn="ctr"/>
            <a:r>
              <a:rPr lang="es-CO" sz="2400" b="1" dirty="0">
                <a:solidFill>
                  <a:srgbClr val="FF0000"/>
                </a:solidFill>
                <a:latin typeface="Agency FB" pitchFamily="34" charset="0"/>
              </a:rPr>
              <a:t>Dios no </a:t>
            </a:r>
            <a:r>
              <a:rPr lang="es-CO" sz="2400" b="1" dirty="0" smtClean="0">
                <a:solidFill>
                  <a:srgbClr val="FF0000"/>
                </a:solidFill>
                <a:latin typeface="Agency FB" pitchFamily="34" charset="0"/>
              </a:rPr>
              <a:t>farsa </a:t>
            </a:r>
            <a:r>
              <a:rPr lang="es-CO" sz="2400" b="1" dirty="0">
                <a:solidFill>
                  <a:srgbClr val="FF0000"/>
                </a:solidFill>
                <a:latin typeface="Agency FB" pitchFamily="34" charset="0"/>
              </a:rPr>
              <a:t>tu </a:t>
            </a:r>
            <a:r>
              <a:rPr lang="es-CO" sz="2400" b="1" dirty="0" smtClean="0">
                <a:solidFill>
                  <a:srgbClr val="FF0000"/>
                </a:solidFill>
                <a:latin typeface="Agency FB" pitchFamily="34" charset="0"/>
              </a:rPr>
              <a:t>decisión, </a:t>
            </a:r>
            <a:r>
              <a:rPr lang="es-CO" sz="2400" b="1" dirty="0">
                <a:solidFill>
                  <a:srgbClr val="FF0000"/>
                </a:solidFill>
                <a:latin typeface="Agency FB" pitchFamily="34" charset="0"/>
              </a:rPr>
              <a:t>eres tu el que tienes que elegir que camino </a:t>
            </a:r>
            <a:r>
              <a:rPr lang="es-CO" sz="2400" b="1" dirty="0" smtClean="0">
                <a:solidFill>
                  <a:srgbClr val="FF0000"/>
                </a:solidFill>
                <a:latin typeface="Agency FB" pitchFamily="34" charset="0"/>
              </a:rPr>
              <a:t>tomar</a:t>
            </a:r>
            <a:r>
              <a:rPr lang="es-CO" sz="2400" b="1" dirty="0">
                <a:solidFill>
                  <a:srgbClr val="FF0000"/>
                </a:solidFill>
                <a:latin typeface="Agency FB" pitchFamily="34" charset="0"/>
              </a:rPr>
              <a:t>, obediencia o desobediencia.</a:t>
            </a:r>
            <a:endParaRPr lang="es-CO" sz="2400" b="1" dirty="0">
              <a:solidFill>
                <a:srgbClr val="FF0000"/>
              </a:solidFill>
              <a:latin typeface="Agency FB" pitchFamily="34" charset="0"/>
            </a:endParaRPr>
          </a:p>
        </p:txBody>
      </p:sp>
    </p:spTree>
    <p:extLst>
      <p:ext uri="{BB962C8B-B14F-4D97-AF65-F5344CB8AC3E}">
        <p14:creationId xmlns:p14="http://schemas.microsoft.com/office/powerpoint/2010/main" val="12373943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t0.gstatic.com/images?q=tbn:ANd9GcQwAogTw-YbKMwF2cvOj4zft_kxwpTetI77cpXiRYMRjb9mL6F2M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3244" y="186736"/>
            <a:ext cx="2920924" cy="312873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t0.gstatic.com/images?q=tbn:ANd9GcRaHjNR48nfN2Fqr1fi-CrBeVqZ4pldAPplghIUd9TvlN86ObKic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186736"/>
            <a:ext cx="2664296" cy="312873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t0.gstatic.com/images?q=tbn:ANd9GcRlOE0HFFSD9tZfPya59aTwACBSyPbq01t_2A7Pjp6IAUCDaZO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3573016"/>
            <a:ext cx="3951131" cy="23328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0" descr="http://t2.gstatic.com/images?q=tbn:ANd9GcR3lIbuoBhe6raIPHnuRGgZ185tyzRKfV1us8lnkRdpZTTUz9TcB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308" y="3573017"/>
            <a:ext cx="3975668" cy="233285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t2.gstatic.com/images?q=tbn:ANd9GcSbKL7MSTmCUKdO8wCUW3jWf2FyhuFWw_aatGxXKEjGmH-rJRm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0308" y="186736"/>
            <a:ext cx="2607516" cy="312873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51896" y="6027003"/>
            <a:ext cx="8343619" cy="830997"/>
          </a:xfrm>
          <a:prstGeom prst="rect">
            <a:avLst/>
          </a:prstGeom>
        </p:spPr>
        <p:txBody>
          <a:bodyPr wrap="square">
            <a:spAutoFit/>
          </a:bodyPr>
          <a:lstStyle/>
          <a:p>
            <a:pPr algn="ctr"/>
            <a:r>
              <a:rPr lang="es-CO" sz="2400" dirty="0">
                <a:solidFill>
                  <a:srgbClr val="FF0000"/>
                </a:solidFill>
              </a:rPr>
              <a:t>Que Dios te bendiga es mi deseo y oración. Amen. </a:t>
            </a:r>
            <a:endParaRPr lang="es-CO" sz="2400" dirty="0" smtClean="0">
              <a:solidFill>
                <a:srgbClr val="FF0000"/>
              </a:solidFill>
            </a:endParaRPr>
          </a:p>
          <a:p>
            <a:pPr algn="ctr"/>
            <a:r>
              <a:rPr lang="es-CO" sz="2400" dirty="0" smtClean="0">
                <a:solidFill>
                  <a:srgbClr val="FF0000"/>
                </a:solidFill>
              </a:rPr>
              <a:t>Recuerda </a:t>
            </a:r>
            <a:r>
              <a:rPr lang="es-CO" sz="2400" dirty="0">
                <a:solidFill>
                  <a:srgbClr val="FF0000"/>
                </a:solidFill>
              </a:rPr>
              <a:t>que Cristo viene </a:t>
            </a:r>
            <a:r>
              <a:rPr lang="es-CO" sz="2400" dirty="0" smtClean="0">
                <a:solidFill>
                  <a:srgbClr val="FF0000"/>
                </a:solidFill>
              </a:rPr>
              <a:t>pronto</a:t>
            </a:r>
            <a:r>
              <a:rPr lang="es-CO" sz="2400" smtClean="0">
                <a:solidFill>
                  <a:srgbClr val="FF0000"/>
                </a:solidFill>
              </a:rPr>
              <a:t>, prepárate.</a:t>
            </a:r>
            <a:endParaRPr lang="es-CO" sz="2400" dirty="0">
              <a:solidFill>
                <a:srgbClr val="FF0000"/>
              </a:solidFill>
            </a:endParaRPr>
          </a:p>
        </p:txBody>
      </p:sp>
    </p:spTree>
    <p:extLst>
      <p:ext uri="{BB962C8B-B14F-4D97-AF65-F5344CB8AC3E}">
        <p14:creationId xmlns:p14="http://schemas.microsoft.com/office/powerpoint/2010/main" val="37447565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052"/>
                                        </p:tgtEl>
                                        <p:attrNameLst>
                                          <p:attrName>style.visibility</p:attrName>
                                        </p:attrNameLst>
                                      </p:cBhvr>
                                      <p:to>
                                        <p:strVal val="visible"/>
                                      </p:to>
                                    </p:set>
                                    <p:anim calcmode="lin" valueType="num">
                                      <p:cBhvr>
                                        <p:cTn id="15" dur="1000" fill="hold"/>
                                        <p:tgtEl>
                                          <p:spTgt spid="2052"/>
                                        </p:tgtEl>
                                        <p:attrNameLst>
                                          <p:attrName>ppt_w</p:attrName>
                                        </p:attrNameLst>
                                      </p:cBhvr>
                                      <p:tavLst>
                                        <p:tav tm="0">
                                          <p:val>
                                            <p:fltVal val="0"/>
                                          </p:val>
                                        </p:tav>
                                        <p:tav tm="100000">
                                          <p:val>
                                            <p:strVal val="#ppt_w"/>
                                          </p:val>
                                        </p:tav>
                                      </p:tavLst>
                                    </p:anim>
                                    <p:anim calcmode="lin" valueType="num">
                                      <p:cBhvr>
                                        <p:cTn id="16" dur="1000" fill="hold"/>
                                        <p:tgtEl>
                                          <p:spTgt spid="2052"/>
                                        </p:tgtEl>
                                        <p:attrNameLst>
                                          <p:attrName>ppt_h</p:attrName>
                                        </p:attrNameLst>
                                      </p:cBhvr>
                                      <p:tavLst>
                                        <p:tav tm="0">
                                          <p:val>
                                            <p:fltVal val="0"/>
                                          </p:val>
                                        </p:tav>
                                        <p:tav tm="100000">
                                          <p:val>
                                            <p:strVal val="#ppt_h"/>
                                          </p:val>
                                        </p:tav>
                                      </p:tavLst>
                                    </p:anim>
                                    <p:anim calcmode="lin" valueType="num">
                                      <p:cBhvr>
                                        <p:cTn id="17" dur="1000" fill="hold"/>
                                        <p:tgtEl>
                                          <p:spTgt spid="2052"/>
                                        </p:tgtEl>
                                        <p:attrNameLst>
                                          <p:attrName>style.rotation</p:attrName>
                                        </p:attrNameLst>
                                      </p:cBhvr>
                                      <p:tavLst>
                                        <p:tav tm="0">
                                          <p:val>
                                            <p:fltVal val="90"/>
                                          </p:val>
                                        </p:tav>
                                        <p:tav tm="100000">
                                          <p:val>
                                            <p:fltVal val="0"/>
                                          </p:val>
                                        </p:tav>
                                      </p:tavLst>
                                    </p:anim>
                                    <p:animEffect transition="in" filter="fade">
                                      <p:cBhvr>
                                        <p:cTn id="18" dur="1000"/>
                                        <p:tgtEl>
                                          <p:spTgt spid="2052"/>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2054"/>
                                        </p:tgtEl>
                                        <p:attrNameLst>
                                          <p:attrName>style.visibility</p:attrName>
                                        </p:attrNameLst>
                                      </p:cBhvr>
                                      <p:to>
                                        <p:strVal val="visible"/>
                                      </p:to>
                                    </p:set>
                                    <p:anim calcmode="lin" valueType="num">
                                      <p:cBhvr>
                                        <p:cTn id="23" dur="1000" fill="hold"/>
                                        <p:tgtEl>
                                          <p:spTgt spid="2054"/>
                                        </p:tgtEl>
                                        <p:attrNameLst>
                                          <p:attrName>ppt_w</p:attrName>
                                        </p:attrNameLst>
                                      </p:cBhvr>
                                      <p:tavLst>
                                        <p:tav tm="0">
                                          <p:val>
                                            <p:fltVal val="0"/>
                                          </p:val>
                                        </p:tav>
                                        <p:tav tm="100000">
                                          <p:val>
                                            <p:strVal val="#ppt_w"/>
                                          </p:val>
                                        </p:tav>
                                      </p:tavLst>
                                    </p:anim>
                                    <p:anim calcmode="lin" valueType="num">
                                      <p:cBhvr>
                                        <p:cTn id="24" dur="1000" fill="hold"/>
                                        <p:tgtEl>
                                          <p:spTgt spid="2054"/>
                                        </p:tgtEl>
                                        <p:attrNameLst>
                                          <p:attrName>ppt_h</p:attrName>
                                        </p:attrNameLst>
                                      </p:cBhvr>
                                      <p:tavLst>
                                        <p:tav tm="0">
                                          <p:val>
                                            <p:fltVal val="0"/>
                                          </p:val>
                                        </p:tav>
                                        <p:tav tm="100000">
                                          <p:val>
                                            <p:strVal val="#ppt_h"/>
                                          </p:val>
                                        </p:tav>
                                      </p:tavLst>
                                    </p:anim>
                                    <p:anim calcmode="lin" valueType="num">
                                      <p:cBhvr>
                                        <p:cTn id="25" dur="1000" fill="hold"/>
                                        <p:tgtEl>
                                          <p:spTgt spid="2054"/>
                                        </p:tgtEl>
                                        <p:attrNameLst>
                                          <p:attrName>style.rotation</p:attrName>
                                        </p:attrNameLst>
                                      </p:cBhvr>
                                      <p:tavLst>
                                        <p:tav tm="0">
                                          <p:val>
                                            <p:fltVal val="90"/>
                                          </p:val>
                                        </p:tav>
                                        <p:tav tm="100000">
                                          <p:val>
                                            <p:fltVal val="0"/>
                                          </p:val>
                                        </p:tav>
                                      </p:tavLst>
                                    </p:anim>
                                    <p:animEffect transition="in" filter="fade">
                                      <p:cBhvr>
                                        <p:cTn id="26" dur="1000"/>
                                        <p:tgtEl>
                                          <p:spTgt spid="2054"/>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 calcmode="lin" valueType="num">
                                      <p:cBhvr>
                                        <p:cTn id="33" dur="1000" fill="hold"/>
                                        <p:tgtEl>
                                          <p:spTgt spid="9"/>
                                        </p:tgtEl>
                                        <p:attrNameLst>
                                          <p:attrName>style.rotation</p:attrName>
                                        </p:attrNameLst>
                                      </p:cBhvr>
                                      <p:tavLst>
                                        <p:tav tm="0">
                                          <p:val>
                                            <p:fltVal val="90"/>
                                          </p:val>
                                        </p:tav>
                                        <p:tav tm="100000">
                                          <p:val>
                                            <p:fltVal val="0"/>
                                          </p:val>
                                        </p:tav>
                                      </p:tavLst>
                                    </p:anim>
                                    <p:animEffect transition="in" filter="fade">
                                      <p:cBhvr>
                                        <p:cTn id="34" dur="1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2056"/>
                                        </p:tgtEl>
                                        <p:attrNameLst>
                                          <p:attrName>style.visibility</p:attrName>
                                        </p:attrNameLst>
                                      </p:cBhvr>
                                      <p:to>
                                        <p:strVal val="visible"/>
                                      </p:to>
                                    </p:set>
                                    <p:anim calcmode="lin" valueType="num">
                                      <p:cBhvr>
                                        <p:cTn id="39" dur="1000" fill="hold"/>
                                        <p:tgtEl>
                                          <p:spTgt spid="2056"/>
                                        </p:tgtEl>
                                        <p:attrNameLst>
                                          <p:attrName>ppt_w</p:attrName>
                                        </p:attrNameLst>
                                      </p:cBhvr>
                                      <p:tavLst>
                                        <p:tav tm="0">
                                          <p:val>
                                            <p:fltVal val="0"/>
                                          </p:val>
                                        </p:tav>
                                        <p:tav tm="100000">
                                          <p:val>
                                            <p:strVal val="#ppt_w"/>
                                          </p:val>
                                        </p:tav>
                                      </p:tavLst>
                                    </p:anim>
                                    <p:anim calcmode="lin" valueType="num">
                                      <p:cBhvr>
                                        <p:cTn id="40" dur="1000" fill="hold"/>
                                        <p:tgtEl>
                                          <p:spTgt spid="2056"/>
                                        </p:tgtEl>
                                        <p:attrNameLst>
                                          <p:attrName>ppt_h</p:attrName>
                                        </p:attrNameLst>
                                      </p:cBhvr>
                                      <p:tavLst>
                                        <p:tav tm="0">
                                          <p:val>
                                            <p:fltVal val="0"/>
                                          </p:val>
                                        </p:tav>
                                        <p:tav tm="100000">
                                          <p:val>
                                            <p:strVal val="#ppt_h"/>
                                          </p:val>
                                        </p:tav>
                                      </p:tavLst>
                                    </p:anim>
                                    <p:anim calcmode="lin" valueType="num">
                                      <p:cBhvr>
                                        <p:cTn id="41" dur="1000" fill="hold"/>
                                        <p:tgtEl>
                                          <p:spTgt spid="2056"/>
                                        </p:tgtEl>
                                        <p:attrNameLst>
                                          <p:attrName>style.rotation</p:attrName>
                                        </p:attrNameLst>
                                      </p:cBhvr>
                                      <p:tavLst>
                                        <p:tav tm="0">
                                          <p:val>
                                            <p:fltVal val="90"/>
                                          </p:val>
                                        </p:tav>
                                        <p:tav tm="100000">
                                          <p:val>
                                            <p:fltVal val="0"/>
                                          </p:val>
                                        </p:tav>
                                      </p:tavLst>
                                    </p:anim>
                                    <p:animEffect transition="in" filter="fade">
                                      <p:cBhvr>
                                        <p:cTn id="42" dur="1000"/>
                                        <p:tgtEl>
                                          <p:spTgt spid="2056"/>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0" fill="hold"/>
                                        <p:tgtEl>
                                          <p:spTgt spid="4"/>
                                        </p:tgtEl>
                                        <p:attrNameLst>
                                          <p:attrName>ppt_w</p:attrName>
                                        </p:attrNameLst>
                                      </p:cBhvr>
                                      <p:tavLst>
                                        <p:tav tm="0">
                                          <p:val>
                                            <p:fltVal val="0"/>
                                          </p:val>
                                        </p:tav>
                                        <p:tav tm="100000">
                                          <p:val>
                                            <p:strVal val="#ppt_w"/>
                                          </p:val>
                                        </p:tav>
                                      </p:tavLst>
                                    </p:anim>
                                    <p:anim calcmode="lin" valueType="num">
                                      <p:cBhvr>
                                        <p:cTn id="48" dur="1000" fill="hold"/>
                                        <p:tgtEl>
                                          <p:spTgt spid="4"/>
                                        </p:tgtEl>
                                        <p:attrNameLst>
                                          <p:attrName>ppt_h</p:attrName>
                                        </p:attrNameLst>
                                      </p:cBhvr>
                                      <p:tavLst>
                                        <p:tav tm="0">
                                          <p:val>
                                            <p:fltVal val="0"/>
                                          </p:val>
                                        </p:tav>
                                        <p:tav tm="100000">
                                          <p:val>
                                            <p:strVal val="#ppt_h"/>
                                          </p:val>
                                        </p:tav>
                                      </p:tavLst>
                                    </p:anim>
                                    <p:anim calcmode="lin" valueType="num">
                                      <p:cBhvr>
                                        <p:cTn id="49" dur="1000" fill="hold"/>
                                        <p:tgtEl>
                                          <p:spTgt spid="4"/>
                                        </p:tgtEl>
                                        <p:attrNameLst>
                                          <p:attrName>style.rotation</p:attrName>
                                        </p:attrNameLst>
                                      </p:cBhvr>
                                      <p:tavLst>
                                        <p:tav tm="0">
                                          <p:val>
                                            <p:fltVal val="90"/>
                                          </p:val>
                                        </p:tav>
                                        <p:tav tm="100000">
                                          <p:val>
                                            <p:fltVal val="0"/>
                                          </p:val>
                                        </p:tav>
                                      </p:tavLst>
                                    </p:anim>
                                    <p:animEffect transition="in" filter="fade">
                                      <p:cBhvr>
                                        <p:cTn id="5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1512</TotalTime>
  <Words>3744</Words>
  <Application>Microsoft Office PowerPoint</Application>
  <PresentationFormat>Presentación en pantalla (4:3)</PresentationFormat>
  <Paragraphs>132</Paragraphs>
  <Slides>30</Slides>
  <Notes>0</Notes>
  <HiddenSlides>0</HiddenSlides>
  <MMClips>0</MMClips>
  <ScaleCrop>false</ScaleCrop>
  <HeadingPairs>
    <vt:vector size="4" baseType="variant">
      <vt:variant>
        <vt:lpstr>Tema</vt:lpstr>
      </vt:variant>
      <vt:variant>
        <vt:i4>1</vt:i4>
      </vt:variant>
      <vt:variant>
        <vt:lpstr>Títulos de diapositiva</vt:lpstr>
      </vt:variant>
      <vt:variant>
        <vt:i4>30</vt:i4>
      </vt:variant>
    </vt:vector>
  </HeadingPairs>
  <TitlesOfParts>
    <vt:vector size="31" baseType="lpstr">
      <vt:lpstr>Tema de Office</vt:lpstr>
      <vt:lpstr>  PECADOS QUE CLAMAN AL CIELO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 qué manera respondió Dios el clamor de sus hijos?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otro pecado mencionado por Dios ha sido pasado por alto?</vt:lpstr>
      <vt:lpstr>Ba Biblia dice que solamente tenemos dos opciones</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PECADOS QUE CLAMAN AL CIELO  </dc:title>
  <dc:creator>FAMILIA FIERRO CH</dc:creator>
  <cp:lastModifiedBy>FAMILIA FIERRO CH</cp:lastModifiedBy>
  <cp:revision>135</cp:revision>
  <dcterms:created xsi:type="dcterms:W3CDTF">2012-11-08T22:18:13Z</dcterms:created>
  <dcterms:modified xsi:type="dcterms:W3CDTF">2013-09-19T11:03:08Z</dcterms:modified>
</cp:coreProperties>
</file>